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10287000" cx="18288000"/>
  <p:notesSz cx="6858000" cy="9144000"/>
  <p:embeddedFontLst>
    <p:embeddedFont>
      <p:font typeface="Noto Sans"/>
      <p:regular r:id="rId18"/>
      <p:bold r:id="rId19"/>
      <p:italic r:id="rId20"/>
      <p:boldItalic r:id="rId21"/>
    </p:embeddedFont>
    <p:embeddedFont>
      <p:font typeface="Archivo Black"/>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otoSans-italic.fntdata"/><Relationship Id="rId11" Type="http://schemas.openxmlformats.org/officeDocument/2006/relationships/slide" Target="slides/slide6.xml"/><Relationship Id="rId22" Type="http://schemas.openxmlformats.org/officeDocument/2006/relationships/font" Target="fonts/ArchivoBlack-regular.fntdata"/><Relationship Id="rId10" Type="http://schemas.openxmlformats.org/officeDocument/2006/relationships/slide" Target="slides/slide5.xml"/><Relationship Id="rId21" Type="http://schemas.openxmlformats.org/officeDocument/2006/relationships/font" Target="fonts/NotoSans-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otoSans-bold.fntdata"/><Relationship Id="rId6" Type="http://schemas.openxmlformats.org/officeDocument/2006/relationships/slide" Target="slides/slide1.xml"/><Relationship Id="rId18" Type="http://schemas.openxmlformats.org/officeDocument/2006/relationships/font" Target="fonts/NotoSans-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jpg>
</file>

<file path=ppt/media/image13.png>
</file>

<file path=ppt/media/image2.png>
</file>

<file path=ppt/media/image3.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6362db59e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g26362db59e1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6362db59e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26362db59e1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2"/>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3"/>
          <p:cNvSpPr txBox="1"/>
          <p:nvPr>
            <p:ph idx="1" type="subTitle"/>
          </p:nvPr>
        </p:nvSpPr>
        <p:spPr>
          <a:xfrm>
            <a:off x="5590675" y="2724175"/>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SzPts val="3200"/>
              <a:buNone/>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3" name="Google Shape;13;p3"/>
          <p:cNvSpPr txBox="1"/>
          <p:nvPr>
            <p:ph type="ctrTitle"/>
          </p:nvPr>
        </p:nvSpPr>
        <p:spPr>
          <a:xfrm>
            <a:off x="2990050" y="1254175"/>
            <a:ext cx="11998500" cy="1470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 name="Google Shape;14;p3"/>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4"/>
          <p:cNvSpPr txBox="1"/>
          <p:nvPr>
            <p:ph idx="1" type="body"/>
          </p:nvPr>
        </p:nvSpPr>
        <p:spPr>
          <a:xfrm>
            <a:off x="3329400" y="3336525"/>
            <a:ext cx="8229600" cy="45261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7" name="Google Shape;17;p4"/>
          <p:cNvSpPr txBox="1"/>
          <p:nvPr>
            <p:ph type="ctrTitle"/>
          </p:nvPr>
        </p:nvSpPr>
        <p:spPr>
          <a:xfrm>
            <a:off x="2973825" y="1254175"/>
            <a:ext cx="11998500" cy="1470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 name="Google Shape;18;p4"/>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5"/>
          <p:cNvSpPr txBox="1"/>
          <p:nvPr>
            <p:ph idx="1" type="body"/>
          </p:nvPr>
        </p:nvSpPr>
        <p:spPr>
          <a:xfrm>
            <a:off x="3188813" y="5908713"/>
            <a:ext cx="7772400" cy="1500300"/>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SzPts val="2800"/>
              <a:buNone/>
              <a:defRPr sz="2800"/>
            </a:lvl1pPr>
            <a:lvl2pPr indent="-228600" lvl="1" marL="914400" algn="l">
              <a:spcBef>
                <a:spcPts val="360"/>
              </a:spcBef>
              <a:spcAft>
                <a:spcPts val="0"/>
              </a:spcAft>
              <a:buSzPts val="2800"/>
              <a:buNone/>
              <a:defRPr/>
            </a:lvl2pPr>
            <a:lvl3pPr indent="-228600" lvl="2" marL="1371600" algn="l">
              <a:spcBef>
                <a:spcPts val="320"/>
              </a:spcBef>
              <a:spcAft>
                <a:spcPts val="0"/>
              </a:spcAft>
              <a:buSzPts val="2800"/>
              <a:buNone/>
              <a:defRPr sz="2800"/>
            </a:lvl3pPr>
            <a:lvl4pPr indent="-228600" lvl="3" marL="1828800" algn="l">
              <a:spcBef>
                <a:spcPts val="280"/>
              </a:spcBef>
              <a:spcAft>
                <a:spcPts val="0"/>
              </a:spcAft>
              <a:buSzPts val="2800"/>
              <a:buNone/>
              <a:defRPr sz="2800"/>
            </a:lvl4pPr>
            <a:lvl5pPr indent="-228600" lvl="4" marL="2286000" algn="l">
              <a:spcBef>
                <a:spcPts val="280"/>
              </a:spcBef>
              <a:spcAft>
                <a:spcPts val="0"/>
              </a:spcAft>
              <a:buSzPts val="2800"/>
              <a:buNone/>
              <a:defRPr sz="2800"/>
            </a:lvl5pPr>
            <a:lvl6pPr indent="-228600" lvl="5" marL="2743200" algn="l">
              <a:spcBef>
                <a:spcPts val="280"/>
              </a:spcBef>
              <a:spcAft>
                <a:spcPts val="0"/>
              </a:spcAft>
              <a:buSzPts val="2800"/>
              <a:buNone/>
              <a:defRPr sz="2800"/>
            </a:lvl6pPr>
            <a:lvl7pPr indent="-228600" lvl="6" marL="3200400" algn="l">
              <a:spcBef>
                <a:spcPts val="280"/>
              </a:spcBef>
              <a:spcAft>
                <a:spcPts val="0"/>
              </a:spcAft>
              <a:buSzPts val="2800"/>
              <a:buNone/>
              <a:defRPr sz="2800"/>
            </a:lvl7pPr>
            <a:lvl8pPr indent="-228600" lvl="7" marL="3657600" algn="l">
              <a:spcBef>
                <a:spcPts val="280"/>
              </a:spcBef>
              <a:spcAft>
                <a:spcPts val="0"/>
              </a:spcAft>
              <a:buSzPts val="2800"/>
              <a:buNone/>
              <a:defRPr sz="2800"/>
            </a:lvl8pPr>
            <a:lvl9pPr indent="-228600" lvl="8" marL="4114800" algn="l">
              <a:spcBef>
                <a:spcPts val="280"/>
              </a:spcBef>
              <a:spcAft>
                <a:spcPts val="0"/>
              </a:spcAft>
              <a:buSzPts val="2800"/>
              <a:buNone/>
              <a:defRPr sz="2800"/>
            </a:lvl9pPr>
          </a:lstStyle>
          <a:p/>
        </p:txBody>
      </p:sp>
      <p:sp>
        <p:nvSpPr>
          <p:cNvPr id="21" name="Google Shape;21;p5"/>
          <p:cNvSpPr txBox="1"/>
          <p:nvPr>
            <p:ph type="ctrTitle"/>
          </p:nvPr>
        </p:nvSpPr>
        <p:spPr>
          <a:xfrm>
            <a:off x="2973825" y="1254175"/>
            <a:ext cx="11998500" cy="1470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 name="Google Shape;22;p5"/>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3" name="Shape 23"/>
        <p:cNvGrpSpPr/>
        <p:nvPr/>
      </p:nvGrpSpPr>
      <p:grpSpPr>
        <a:xfrm>
          <a:off x="0" y="0"/>
          <a:ext cx="0" cy="0"/>
          <a:chOff x="0" y="0"/>
          <a:chExt cx="0" cy="0"/>
        </a:xfrm>
      </p:grpSpPr>
      <p:sp>
        <p:nvSpPr>
          <p:cNvPr id="24" name="Google Shape;24;p6"/>
          <p:cNvSpPr/>
          <p:nvPr/>
        </p:nvSpPr>
        <p:spPr>
          <a:xfrm>
            <a:off x="777407" y="1028700"/>
            <a:ext cx="16725409" cy="8230956"/>
          </a:xfrm>
          <a:custGeom>
            <a:rect b="b" l="l" r="r" t="t"/>
            <a:pathLst>
              <a:path extrusionOk="0" h="2167467" w="4404321">
                <a:moveTo>
                  <a:pt x="0" y="0"/>
                </a:moveTo>
                <a:lnTo>
                  <a:pt x="4404321" y="0"/>
                </a:lnTo>
                <a:lnTo>
                  <a:pt x="4404321" y="2167467"/>
                </a:lnTo>
                <a:lnTo>
                  <a:pt x="0" y="2167467"/>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25" name="Google Shape;25;p6"/>
          <p:cNvSpPr txBox="1"/>
          <p:nvPr>
            <p:ph idx="1" type="body"/>
          </p:nvPr>
        </p:nvSpPr>
        <p:spPr>
          <a:xfrm>
            <a:off x="4497775" y="3433850"/>
            <a:ext cx="4038600" cy="45261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55600" lvl="3" marL="1828800" algn="l">
              <a:spcBef>
                <a:spcPts val="360"/>
              </a:spcBef>
              <a:spcAft>
                <a:spcPts val="0"/>
              </a:spcAft>
              <a:buClr>
                <a:schemeClr val="dk1"/>
              </a:buClr>
              <a:buSzPts val="2000"/>
              <a:buChar char="–"/>
              <a:defRPr/>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6" name="Google Shape;26;p6"/>
          <p:cNvSpPr txBox="1"/>
          <p:nvPr>
            <p:ph idx="2" type="body"/>
          </p:nvPr>
        </p:nvSpPr>
        <p:spPr>
          <a:xfrm>
            <a:off x="8688775" y="3433850"/>
            <a:ext cx="4038600" cy="4526100"/>
          </a:xfrm>
          <a:prstGeom prst="rect">
            <a:avLst/>
          </a:prstGeom>
          <a:noFill/>
          <a:ln>
            <a:noFill/>
          </a:ln>
        </p:spPr>
        <p:txBody>
          <a:bodyPr anchorCtr="0" anchor="t" bIns="45700" lIns="91425" spcFirstLastPara="1" rIns="91425" wrap="square" tIns="45700">
            <a:normAutofit/>
          </a:bodyPr>
          <a:lstStyle>
            <a:lvl1pPr indent="-355600" lvl="0" marL="457200" algn="l">
              <a:spcBef>
                <a:spcPts val="560"/>
              </a:spcBef>
              <a:spcAft>
                <a:spcPts val="0"/>
              </a:spcAft>
              <a:buClr>
                <a:schemeClr val="dk1"/>
              </a:buClr>
              <a:buSzPts val="2000"/>
              <a:buChar char="•"/>
              <a:defRPr sz="2000"/>
            </a:lvl1pPr>
            <a:lvl2pPr indent="-355600" lvl="1" marL="914400" algn="l">
              <a:spcBef>
                <a:spcPts val="480"/>
              </a:spcBef>
              <a:spcAft>
                <a:spcPts val="0"/>
              </a:spcAft>
              <a:buClr>
                <a:schemeClr val="dk1"/>
              </a:buClr>
              <a:buSzPts val="2000"/>
              <a:buChar char="–"/>
              <a:defRPr sz="2000"/>
            </a:lvl2pPr>
            <a:lvl3pPr indent="-355600" lvl="2" marL="1371600" algn="l">
              <a:spcBef>
                <a:spcPts val="400"/>
              </a:spcBef>
              <a:spcAft>
                <a:spcPts val="0"/>
              </a:spcAft>
              <a:buClr>
                <a:schemeClr val="dk1"/>
              </a:buClr>
              <a:buSzPts val="2000"/>
              <a:buChar char="•"/>
              <a:defRPr sz="2000"/>
            </a:lvl3pPr>
            <a:lvl4pPr indent="-355600" lvl="3" marL="1828800" algn="l">
              <a:spcBef>
                <a:spcPts val="360"/>
              </a:spcBef>
              <a:spcAft>
                <a:spcPts val="0"/>
              </a:spcAft>
              <a:buClr>
                <a:schemeClr val="dk1"/>
              </a:buClr>
              <a:buSzPts val="2000"/>
              <a:buChar char="–"/>
              <a:defRPr/>
            </a:lvl4pPr>
            <a:lvl5pPr indent="-355600" lvl="4" marL="2286000" algn="l">
              <a:spcBef>
                <a:spcPts val="360"/>
              </a:spcBef>
              <a:spcAft>
                <a:spcPts val="0"/>
              </a:spcAft>
              <a:buClr>
                <a:schemeClr val="dk1"/>
              </a:buClr>
              <a:buSzPts val="2000"/>
              <a:buChar char="»"/>
              <a:defRPr/>
            </a:lvl5pPr>
            <a:lvl6pPr indent="-355600" lvl="5" marL="2743200" algn="l">
              <a:spcBef>
                <a:spcPts val="360"/>
              </a:spcBef>
              <a:spcAft>
                <a:spcPts val="0"/>
              </a:spcAft>
              <a:buClr>
                <a:schemeClr val="dk1"/>
              </a:buClr>
              <a:buSzPts val="2000"/>
              <a:buChar char="•"/>
              <a:defRPr/>
            </a:lvl6pPr>
            <a:lvl7pPr indent="-355600" lvl="6" marL="3200400" algn="l">
              <a:spcBef>
                <a:spcPts val="360"/>
              </a:spcBef>
              <a:spcAft>
                <a:spcPts val="0"/>
              </a:spcAft>
              <a:buClr>
                <a:schemeClr val="dk1"/>
              </a:buClr>
              <a:buSzPts val="2000"/>
              <a:buChar char="•"/>
              <a:defRPr/>
            </a:lvl7pPr>
            <a:lvl8pPr indent="-355600" lvl="7" marL="3657600" algn="l">
              <a:spcBef>
                <a:spcPts val="360"/>
              </a:spcBef>
              <a:spcAft>
                <a:spcPts val="0"/>
              </a:spcAft>
              <a:buClr>
                <a:schemeClr val="dk1"/>
              </a:buClr>
              <a:buSzPts val="2000"/>
              <a:buChar char="•"/>
              <a:defRPr/>
            </a:lvl8pPr>
            <a:lvl9pPr indent="-355600" lvl="8" marL="4114800" algn="l">
              <a:spcBef>
                <a:spcPts val="360"/>
              </a:spcBef>
              <a:spcAft>
                <a:spcPts val="0"/>
              </a:spcAft>
              <a:buClr>
                <a:schemeClr val="dk1"/>
              </a:buClr>
              <a:buSzPts val="2000"/>
              <a:buChar char="•"/>
              <a:defRPr/>
            </a:lvl9pPr>
          </a:lstStyle>
          <a:p/>
        </p:txBody>
      </p:sp>
      <p:sp>
        <p:nvSpPr>
          <p:cNvPr id="27" name="Google Shape;27;p6"/>
          <p:cNvSpPr txBox="1"/>
          <p:nvPr>
            <p:ph type="ctrTitle"/>
          </p:nvPr>
        </p:nvSpPr>
        <p:spPr>
          <a:xfrm>
            <a:off x="2973825" y="1254175"/>
            <a:ext cx="11998500" cy="1470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 name="Google Shape;28;p6"/>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7"/>
          <p:cNvSpPr txBox="1"/>
          <p:nvPr>
            <p:ph type="ctrTitle"/>
          </p:nvPr>
        </p:nvSpPr>
        <p:spPr>
          <a:xfrm>
            <a:off x="2973825" y="1254175"/>
            <a:ext cx="11998500" cy="1470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 name="Google Shape;31;p7"/>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2" name="Shape 32"/>
        <p:cNvGrpSpPr/>
        <p:nvPr/>
      </p:nvGrpSpPr>
      <p:grpSpPr>
        <a:xfrm>
          <a:off x="0" y="0"/>
          <a:ext cx="0" cy="0"/>
          <a:chOff x="0" y="0"/>
          <a:chExt cx="0" cy="0"/>
        </a:xfrm>
      </p:grpSpPr>
      <p:grpSp>
        <p:nvGrpSpPr>
          <p:cNvPr id="33" name="Google Shape;33;p8"/>
          <p:cNvGrpSpPr/>
          <p:nvPr/>
        </p:nvGrpSpPr>
        <p:grpSpPr>
          <a:xfrm>
            <a:off x="0" y="0"/>
            <a:ext cx="18288000" cy="10287000"/>
            <a:chOff x="0" y="0"/>
            <a:chExt cx="24384000" cy="13716000"/>
          </a:xfrm>
        </p:grpSpPr>
        <p:sp>
          <p:nvSpPr>
            <p:cNvPr id="34" name="Google Shape;34;p8"/>
            <p:cNvSpPr/>
            <p:nvPr/>
          </p:nvSpPr>
          <p:spPr>
            <a:xfrm rot="5400000">
              <a:off x="8503696" y="-8503696"/>
              <a:ext cx="7376608" cy="24384000"/>
            </a:xfrm>
            <a:custGeom>
              <a:rect b="b" l="l" r="r" t="t"/>
              <a:pathLst>
                <a:path extrusionOk="0" h="24384000" w="7376608">
                  <a:moveTo>
                    <a:pt x="0" y="0"/>
                  </a:moveTo>
                  <a:lnTo>
                    <a:pt x="7376608" y="0"/>
                  </a:lnTo>
                  <a:lnTo>
                    <a:pt x="7376608" y="24384000"/>
                  </a:lnTo>
                  <a:lnTo>
                    <a:pt x="0" y="24384000"/>
                  </a:lnTo>
                  <a:lnTo>
                    <a:pt x="0" y="0"/>
                  </a:lnTo>
                  <a:close/>
                </a:path>
              </a:pathLst>
            </a:custGeom>
            <a:blipFill rotWithShape="1">
              <a:blip r:embed="rId2">
                <a:alphaModFix/>
              </a:blip>
              <a:stretch>
                <a:fillRect b="0" l="-25547" r="-204997" t="0"/>
              </a:stretch>
            </a:blipFill>
            <a:ln>
              <a:noFill/>
            </a:ln>
          </p:spPr>
        </p:sp>
        <p:sp>
          <p:nvSpPr>
            <p:cNvPr id="35" name="Google Shape;35;p8"/>
            <p:cNvSpPr/>
            <p:nvPr/>
          </p:nvSpPr>
          <p:spPr>
            <a:xfrm flipH="1" rot="5400000">
              <a:off x="9022304" y="-1645696"/>
              <a:ext cx="6339392" cy="24384000"/>
            </a:xfrm>
            <a:custGeom>
              <a:rect b="b" l="l" r="r" t="t"/>
              <a:pathLst>
                <a:path extrusionOk="0" h="24384000" w="6339392">
                  <a:moveTo>
                    <a:pt x="0" y="24384000"/>
                  </a:moveTo>
                  <a:lnTo>
                    <a:pt x="6339392" y="24384000"/>
                  </a:lnTo>
                  <a:lnTo>
                    <a:pt x="6339392" y="0"/>
                  </a:lnTo>
                  <a:lnTo>
                    <a:pt x="0" y="0"/>
                  </a:lnTo>
                  <a:lnTo>
                    <a:pt x="0" y="24384000"/>
                  </a:lnTo>
                  <a:close/>
                </a:path>
              </a:pathLst>
            </a:custGeom>
            <a:blipFill rotWithShape="1">
              <a:blip r:embed="rId2">
                <a:alphaModFix/>
              </a:blip>
              <a:stretch>
                <a:fillRect b="0" l="-29726" r="-254888" t="0"/>
              </a:stretch>
            </a:blipFill>
            <a:ln>
              <a:noFill/>
            </a:ln>
          </p:spPr>
        </p:sp>
      </p:grpSp>
      <p:sp>
        <p:nvSpPr>
          <p:cNvPr id="36" name="Google Shape;36;p8"/>
          <p:cNvSpPr/>
          <p:nvPr/>
        </p:nvSpPr>
        <p:spPr>
          <a:xfrm>
            <a:off x="770278" y="978858"/>
            <a:ext cx="16771192" cy="8593239"/>
          </a:xfrm>
          <a:custGeom>
            <a:rect b="b" l="l" r="r" t="t"/>
            <a:pathLst>
              <a:path extrusionOk="0" h="2263225" w="4417075">
                <a:moveTo>
                  <a:pt x="0" y="0"/>
                </a:moveTo>
                <a:lnTo>
                  <a:pt x="4417075" y="0"/>
                </a:lnTo>
                <a:lnTo>
                  <a:pt x="4417075" y="2263225"/>
                </a:lnTo>
                <a:lnTo>
                  <a:pt x="0" y="2263225"/>
                </a:lnTo>
                <a:close/>
              </a:path>
            </a:pathLst>
          </a:custGeom>
          <a:solidFill>
            <a:srgbClr val="0F1A38"/>
          </a:solidFill>
          <a:ln>
            <a:noFill/>
          </a:ln>
        </p:spPr>
      </p:sp>
      <p:sp>
        <p:nvSpPr>
          <p:cNvPr id="37" name="Google Shape;37;p8"/>
          <p:cNvSpPr/>
          <p:nvPr/>
        </p:nvSpPr>
        <p:spPr>
          <a:xfrm>
            <a:off x="1293927" y="1470225"/>
            <a:ext cx="15657436" cy="7608616"/>
          </a:xfrm>
          <a:custGeom>
            <a:rect b="b" l="l" r="r" t="t"/>
            <a:pathLst>
              <a:path extrusionOk="0" h="2003902" w="4123742">
                <a:moveTo>
                  <a:pt x="0" y="0"/>
                </a:moveTo>
                <a:lnTo>
                  <a:pt x="4123742" y="0"/>
                </a:lnTo>
                <a:lnTo>
                  <a:pt x="4123742" y="2003902"/>
                </a:lnTo>
                <a:lnTo>
                  <a:pt x="0" y="2003902"/>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38" name="Google Shape;38;p8"/>
          <p:cNvSpPr txBox="1"/>
          <p:nvPr>
            <p:ph idx="1" type="body"/>
          </p:nvPr>
        </p:nvSpPr>
        <p:spPr>
          <a:xfrm>
            <a:off x="4013175" y="3719100"/>
            <a:ext cx="5111700" cy="5853000"/>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39" name="Google Shape;39;p8"/>
          <p:cNvSpPr txBox="1"/>
          <p:nvPr>
            <p:ph idx="2" type="body"/>
          </p:nvPr>
        </p:nvSpPr>
        <p:spPr>
          <a:xfrm>
            <a:off x="9384350" y="3719100"/>
            <a:ext cx="5111700" cy="5853000"/>
          </a:xfrm>
          <a:prstGeom prst="rect">
            <a:avLst/>
          </a:prstGeom>
          <a:noFill/>
          <a:ln>
            <a:noFill/>
          </a:ln>
        </p:spPr>
        <p:txBody>
          <a:bodyPr anchorCtr="0" anchor="t" bIns="45700" lIns="91425" spcFirstLastPara="1" rIns="91425" wrap="square" tIns="45700">
            <a:normAutofit/>
          </a:bodyPr>
          <a:lstStyle>
            <a:lvl1pPr indent="-431800" lvl="0" marL="457200" rtl="0" algn="l">
              <a:spcBef>
                <a:spcPts val="640"/>
              </a:spcBef>
              <a:spcAft>
                <a:spcPts val="0"/>
              </a:spcAft>
              <a:buClr>
                <a:schemeClr val="dk1"/>
              </a:buClr>
              <a:buSzPts val="3200"/>
              <a:buChar char="•"/>
              <a:defRPr sz="3200"/>
            </a:lvl1pPr>
            <a:lvl2pPr indent="-406400" lvl="1" marL="914400" rtl="0" algn="l">
              <a:spcBef>
                <a:spcPts val="560"/>
              </a:spcBef>
              <a:spcAft>
                <a:spcPts val="0"/>
              </a:spcAft>
              <a:buClr>
                <a:schemeClr val="dk1"/>
              </a:buClr>
              <a:buSzPts val="2800"/>
              <a:buChar char="–"/>
              <a:defRPr sz="2800"/>
            </a:lvl2pPr>
            <a:lvl3pPr indent="-381000" lvl="2" marL="1371600" rtl="0" algn="l">
              <a:spcBef>
                <a:spcPts val="480"/>
              </a:spcBef>
              <a:spcAft>
                <a:spcPts val="0"/>
              </a:spcAft>
              <a:buClr>
                <a:schemeClr val="dk1"/>
              </a:buClr>
              <a:buSzPts val="2400"/>
              <a:buChar char="•"/>
              <a:defRPr sz="2400"/>
            </a:lvl3pPr>
            <a:lvl4pPr indent="-355600" lvl="3" marL="1828800" rtl="0" algn="l">
              <a:spcBef>
                <a:spcPts val="400"/>
              </a:spcBef>
              <a:spcAft>
                <a:spcPts val="0"/>
              </a:spcAft>
              <a:buClr>
                <a:schemeClr val="dk1"/>
              </a:buClr>
              <a:buSzPts val="2000"/>
              <a:buChar char="–"/>
              <a:defRPr sz="2000"/>
            </a:lvl4pPr>
            <a:lvl5pPr indent="-355600" lvl="4" marL="2286000" rtl="0" algn="l">
              <a:spcBef>
                <a:spcPts val="400"/>
              </a:spcBef>
              <a:spcAft>
                <a:spcPts val="0"/>
              </a:spcAft>
              <a:buClr>
                <a:schemeClr val="dk1"/>
              </a:buClr>
              <a:buSzPts val="2000"/>
              <a:buChar char="»"/>
              <a:defRPr sz="2000"/>
            </a:lvl5pPr>
            <a:lvl6pPr indent="-355600" lvl="5" marL="2743200" rtl="0" algn="l">
              <a:spcBef>
                <a:spcPts val="400"/>
              </a:spcBef>
              <a:spcAft>
                <a:spcPts val="0"/>
              </a:spcAft>
              <a:buClr>
                <a:schemeClr val="dk1"/>
              </a:buClr>
              <a:buSzPts val="2000"/>
              <a:buChar char="•"/>
              <a:defRPr sz="2000"/>
            </a:lvl6pPr>
            <a:lvl7pPr indent="-355600" lvl="6" marL="3200400" rtl="0" algn="l">
              <a:spcBef>
                <a:spcPts val="400"/>
              </a:spcBef>
              <a:spcAft>
                <a:spcPts val="0"/>
              </a:spcAft>
              <a:buClr>
                <a:schemeClr val="dk1"/>
              </a:buClr>
              <a:buSzPts val="2000"/>
              <a:buChar char="•"/>
              <a:defRPr sz="2000"/>
            </a:lvl7pPr>
            <a:lvl8pPr indent="-355600" lvl="7" marL="3657600" rtl="0" algn="l">
              <a:spcBef>
                <a:spcPts val="400"/>
              </a:spcBef>
              <a:spcAft>
                <a:spcPts val="0"/>
              </a:spcAft>
              <a:buClr>
                <a:schemeClr val="dk1"/>
              </a:buClr>
              <a:buSzPts val="2000"/>
              <a:buChar char="•"/>
              <a:defRPr sz="2000"/>
            </a:lvl8pPr>
            <a:lvl9pPr indent="-355600" lvl="8" marL="4114800" rtl="0" algn="l">
              <a:spcBef>
                <a:spcPts val="400"/>
              </a:spcBef>
              <a:spcAft>
                <a:spcPts val="0"/>
              </a:spcAft>
              <a:buClr>
                <a:schemeClr val="dk1"/>
              </a:buClr>
              <a:buSzPts val="2000"/>
              <a:buChar char="•"/>
              <a:defRPr sz="2000"/>
            </a:lvl9pPr>
          </a:lstStyle>
          <a:p/>
        </p:txBody>
      </p:sp>
      <p:sp>
        <p:nvSpPr>
          <p:cNvPr id="40" name="Google Shape;40;p8"/>
          <p:cNvSpPr txBox="1"/>
          <p:nvPr>
            <p:ph type="ctrTitle"/>
          </p:nvPr>
        </p:nvSpPr>
        <p:spPr>
          <a:xfrm>
            <a:off x="2876450" y="1778550"/>
            <a:ext cx="11998500" cy="1470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 name="Google Shape;41;p8"/>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2" name="Shape 42"/>
        <p:cNvGrpSpPr/>
        <p:nvPr/>
      </p:nvGrpSpPr>
      <p:grpSpPr>
        <a:xfrm>
          <a:off x="0" y="0"/>
          <a:ext cx="0" cy="0"/>
          <a:chOff x="0" y="0"/>
          <a:chExt cx="0" cy="0"/>
        </a:xfrm>
      </p:grpSpPr>
      <p:sp>
        <p:nvSpPr>
          <p:cNvPr id="43" name="Google Shape;43;p9"/>
          <p:cNvSpPr txBox="1"/>
          <p:nvPr>
            <p:ph type="title"/>
          </p:nvPr>
        </p:nvSpPr>
        <p:spPr>
          <a:xfrm>
            <a:off x="1467738" y="2707275"/>
            <a:ext cx="5486400" cy="5667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4400"/>
              <a:buFont typeface="Calibri"/>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9"/>
          <p:cNvSpPr/>
          <p:nvPr>
            <p:ph idx="2" type="pic"/>
          </p:nvPr>
        </p:nvSpPr>
        <p:spPr>
          <a:xfrm>
            <a:off x="10976863" y="2349075"/>
            <a:ext cx="5486400" cy="4114800"/>
          </a:xfrm>
          <a:prstGeom prst="rect">
            <a:avLst/>
          </a:prstGeom>
          <a:noFill/>
          <a:ln>
            <a:noFill/>
          </a:ln>
        </p:spPr>
      </p:sp>
      <p:sp>
        <p:nvSpPr>
          <p:cNvPr id="45" name="Google Shape;45;p9"/>
          <p:cNvSpPr txBox="1"/>
          <p:nvPr>
            <p:ph idx="1" type="body"/>
          </p:nvPr>
        </p:nvSpPr>
        <p:spPr>
          <a:xfrm>
            <a:off x="1662463" y="4004013"/>
            <a:ext cx="5486400" cy="8049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2400"/>
              <a:buNone/>
              <a:defRPr sz="2400"/>
            </a:lvl1pPr>
            <a:lvl2pPr indent="-228600" lvl="1" marL="914400" algn="l">
              <a:spcBef>
                <a:spcPts val="240"/>
              </a:spcBef>
              <a:spcAft>
                <a:spcPts val="0"/>
              </a:spcAft>
              <a:buClr>
                <a:schemeClr val="dk1"/>
              </a:buClr>
              <a:buSzPts val="2400"/>
              <a:buNone/>
              <a:defRPr sz="2400"/>
            </a:lvl2pPr>
            <a:lvl3pPr indent="-228600" lvl="2" marL="1371600" algn="l">
              <a:spcBef>
                <a:spcPts val="200"/>
              </a:spcBef>
              <a:spcAft>
                <a:spcPts val="0"/>
              </a:spcAft>
              <a:buClr>
                <a:schemeClr val="dk1"/>
              </a:buClr>
              <a:buSzPts val="2400"/>
              <a:buNone/>
              <a:defRPr/>
            </a:lvl3pPr>
            <a:lvl4pPr indent="-228600" lvl="3" marL="1828800" algn="l">
              <a:spcBef>
                <a:spcPts val="180"/>
              </a:spcBef>
              <a:spcAft>
                <a:spcPts val="0"/>
              </a:spcAft>
              <a:buClr>
                <a:schemeClr val="dk1"/>
              </a:buClr>
              <a:buSzPts val="2400"/>
              <a:buNone/>
              <a:defRPr sz="2400"/>
            </a:lvl4pPr>
            <a:lvl5pPr indent="-228600" lvl="4" marL="2286000" algn="l">
              <a:spcBef>
                <a:spcPts val="180"/>
              </a:spcBef>
              <a:spcAft>
                <a:spcPts val="0"/>
              </a:spcAft>
              <a:buClr>
                <a:schemeClr val="dk1"/>
              </a:buClr>
              <a:buSzPts val="2400"/>
              <a:buNone/>
              <a:defRPr sz="2400"/>
            </a:lvl5pPr>
            <a:lvl6pPr indent="-228600" lvl="5" marL="2743200" algn="l">
              <a:spcBef>
                <a:spcPts val="180"/>
              </a:spcBef>
              <a:spcAft>
                <a:spcPts val="0"/>
              </a:spcAft>
              <a:buClr>
                <a:schemeClr val="dk1"/>
              </a:buClr>
              <a:buSzPts val="2400"/>
              <a:buNone/>
              <a:defRPr sz="2400"/>
            </a:lvl6pPr>
            <a:lvl7pPr indent="-228600" lvl="6" marL="3200400" algn="l">
              <a:spcBef>
                <a:spcPts val="180"/>
              </a:spcBef>
              <a:spcAft>
                <a:spcPts val="0"/>
              </a:spcAft>
              <a:buClr>
                <a:schemeClr val="dk1"/>
              </a:buClr>
              <a:buSzPts val="2400"/>
              <a:buNone/>
              <a:defRPr sz="2400"/>
            </a:lvl7pPr>
            <a:lvl8pPr indent="-228600" lvl="7" marL="3657600" algn="l">
              <a:spcBef>
                <a:spcPts val="180"/>
              </a:spcBef>
              <a:spcAft>
                <a:spcPts val="0"/>
              </a:spcAft>
              <a:buClr>
                <a:schemeClr val="dk1"/>
              </a:buClr>
              <a:buSzPts val="2400"/>
              <a:buNone/>
              <a:defRPr sz="2400"/>
            </a:lvl8pPr>
            <a:lvl9pPr indent="-228600" lvl="8" marL="4114800" algn="l">
              <a:spcBef>
                <a:spcPts val="180"/>
              </a:spcBef>
              <a:spcAft>
                <a:spcPts val="0"/>
              </a:spcAft>
              <a:buClr>
                <a:schemeClr val="dk1"/>
              </a:buClr>
              <a:buSzPts val="2400"/>
              <a:buNone/>
              <a:defRPr sz="2400"/>
            </a:lvl9pPr>
          </a:lstStyle>
          <a:p/>
        </p:txBody>
      </p:sp>
      <p:sp>
        <p:nvSpPr>
          <p:cNvPr id="46" name="Google Shape;46;p9"/>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069750" y="1313200"/>
            <a:ext cx="115617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lt1"/>
              </a:buClr>
              <a:buSzPts val="4400"/>
              <a:buFont typeface="Archivo Black"/>
              <a:buNone/>
              <a:defRPr i="0" sz="4400" u="none" cap="none" strike="noStrike">
                <a:solidFill>
                  <a:schemeClr val="lt1"/>
                </a:solidFill>
                <a:latin typeface="Archivo Black"/>
                <a:ea typeface="Archivo Black"/>
                <a:cs typeface="Archivo Black"/>
                <a:sym typeface="Archivo Black"/>
              </a:defRPr>
            </a:lvl1pPr>
            <a:lvl2pPr lvl="1">
              <a:spcBef>
                <a:spcPts val="0"/>
              </a:spcBef>
              <a:spcAft>
                <a:spcPts val="0"/>
              </a:spcAft>
              <a:buClr>
                <a:schemeClr val="lt1"/>
              </a:buClr>
              <a:buSzPts val="1400"/>
              <a:buNone/>
              <a:defRPr sz="1800">
                <a:solidFill>
                  <a:schemeClr val="lt1"/>
                </a:solidFill>
              </a:defRPr>
            </a:lvl2pPr>
            <a:lvl3pPr lvl="2">
              <a:spcBef>
                <a:spcPts val="0"/>
              </a:spcBef>
              <a:spcAft>
                <a:spcPts val="0"/>
              </a:spcAft>
              <a:buClr>
                <a:schemeClr val="lt1"/>
              </a:buClr>
              <a:buSzPts val="1400"/>
              <a:buNone/>
              <a:defRPr sz="1800">
                <a:solidFill>
                  <a:schemeClr val="lt1"/>
                </a:solidFill>
              </a:defRPr>
            </a:lvl3pPr>
            <a:lvl4pPr lvl="3">
              <a:spcBef>
                <a:spcPts val="0"/>
              </a:spcBef>
              <a:spcAft>
                <a:spcPts val="0"/>
              </a:spcAft>
              <a:buClr>
                <a:schemeClr val="lt1"/>
              </a:buClr>
              <a:buSzPts val="1400"/>
              <a:buNone/>
              <a:defRPr sz="1800">
                <a:solidFill>
                  <a:schemeClr val="lt1"/>
                </a:solidFill>
              </a:defRPr>
            </a:lvl4pPr>
            <a:lvl5pPr lvl="4">
              <a:spcBef>
                <a:spcPts val="0"/>
              </a:spcBef>
              <a:spcAft>
                <a:spcPts val="0"/>
              </a:spcAft>
              <a:buClr>
                <a:schemeClr val="lt1"/>
              </a:buClr>
              <a:buSzPts val="1400"/>
              <a:buNone/>
              <a:defRPr sz="1800">
                <a:solidFill>
                  <a:schemeClr val="lt1"/>
                </a:solidFill>
              </a:defRPr>
            </a:lvl5pPr>
            <a:lvl6pPr lvl="5">
              <a:spcBef>
                <a:spcPts val="0"/>
              </a:spcBef>
              <a:spcAft>
                <a:spcPts val="0"/>
              </a:spcAft>
              <a:buClr>
                <a:schemeClr val="lt1"/>
              </a:buClr>
              <a:buSzPts val="1400"/>
              <a:buNone/>
              <a:defRPr sz="1800">
                <a:solidFill>
                  <a:schemeClr val="lt1"/>
                </a:solidFill>
              </a:defRPr>
            </a:lvl6pPr>
            <a:lvl7pPr lvl="6">
              <a:spcBef>
                <a:spcPts val="0"/>
              </a:spcBef>
              <a:spcAft>
                <a:spcPts val="0"/>
              </a:spcAft>
              <a:buClr>
                <a:schemeClr val="lt1"/>
              </a:buClr>
              <a:buSzPts val="1400"/>
              <a:buNone/>
              <a:defRPr sz="1800">
                <a:solidFill>
                  <a:schemeClr val="lt1"/>
                </a:solidFill>
              </a:defRPr>
            </a:lvl7pPr>
            <a:lvl8pPr lvl="7">
              <a:spcBef>
                <a:spcPts val="0"/>
              </a:spcBef>
              <a:spcAft>
                <a:spcPts val="0"/>
              </a:spcAft>
              <a:buClr>
                <a:schemeClr val="lt1"/>
              </a:buClr>
              <a:buSzPts val="1400"/>
              <a:buNone/>
              <a:defRPr sz="1800">
                <a:solidFill>
                  <a:schemeClr val="lt1"/>
                </a:solidFill>
              </a:defRPr>
            </a:lvl8pPr>
            <a:lvl9pPr lvl="8">
              <a:spcBef>
                <a:spcPts val="0"/>
              </a:spcBef>
              <a:spcAft>
                <a:spcPts val="0"/>
              </a:spcAft>
              <a:buClr>
                <a:schemeClr val="lt1"/>
              </a:buClr>
              <a:buSzPts val="1400"/>
              <a:buNone/>
              <a:defRPr sz="1800">
                <a:solidFill>
                  <a:schemeClr val="lt1"/>
                </a:solidFill>
              </a:defRPr>
            </a:lvl9pPr>
          </a:lstStyle>
          <a:p/>
        </p:txBody>
      </p:sp>
      <p:sp>
        <p:nvSpPr>
          <p:cNvPr id="7" name="Google Shape;7;p1"/>
          <p:cNvSpPr txBox="1"/>
          <p:nvPr>
            <p:ph idx="1" type="body"/>
          </p:nvPr>
        </p:nvSpPr>
        <p:spPr>
          <a:xfrm>
            <a:off x="3329400" y="3336525"/>
            <a:ext cx="8229600" cy="4526100"/>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lt1"/>
              </a:buClr>
              <a:buSzPts val="3200"/>
              <a:buFont typeface="Noto Sans"/>
              <a:buChar char="•"/>
              <a:defRPr i="0" sz="3200" u="none" cap="none" strike="noStrike">
                <a:solidFill>
                  <a:schemeClr val="lt1"/>
                </a:solidFill>
                <a:latin typeface="Noto Sans"/>
                <a:ea typeface="Noto Sans"/>
                <a:cs typeface="Noto Sans"/>
                <a:sym typeface="Noto Sans"/>
              </a:defRPr>
            </a:lvl1pPr>
            <a:lvl2pPr indent="-406400" lvl="1" marL="914400" marR="0" rtl="0" algn="l">
              <a:spcBef>
                <a:spcPts val="560"/>
              </a:spcBef>
              <a:spcAft>
                <a:spcPts val="0"/>
              </a:spcAft>
              <a:buClr>
                <a:schemeClr val="lt1"/>
              </a:buClr>
              <a:buSzPts val="2800"/>
              <a:buFont typeface="Noto Sans"/>
              <a:buChar char="–"/>
              <a:defRPr i="0" sz="2800" u="none" cap="none" strike="noStrike">
                <a:solidFill>
                  <a:schemeClr val="lt1"/>
                </a:solidFill>
                <a:latin typeface="Noto Sans"/>
                <a:ea typeface="Noto Sans"/>
                <a:cs typeface="Noto Sans"/>
                <a:sym typeface="Noto Sans"/>
              </a:defRPr>
            </a:lvl2pPr>
            <a:lvl3pPr indent="-381000" lvl="2" marL="1371600" marR="0" rtl="0" algn="l">
              <a:spcBef>
                <a:spcPts val="480"/>
              </a:spcBef>
              <a:spcAft>
                <a:spcPts val="0"/>
              </a:spcAft>
              <a:buClr>
                <a:schemeClr val="lt1"/>
              </a:buClr>
              <a:buSzPts val="2400"/>
              <a:buFont typeface="Noto Sans"/>
              <a:buChar char="•"/>
              <a:defRPr i="0" sz="2400" u="none" cap="none" strike="noStrike">
                <a:solidFill>
                  <a:schemeClr val="lt1"/>
                </a:solidFill>
                <a:latin typeface="Noto Sans"/>
                <a:ea typeface="Noto Sans"/>
                <a:cs typeface="Noto Sans"/>
                <a:sym typeface="Noto Sans"/>
              </a:defRPr>
            </a:lvl3pPr>
            <a:lvl4pPr indent="-355600" lvl="3" marL="1828800" marR="0" rtl="0" algn="l">
              <a:spcBef>
                <a:spcPts val="400"/>
              </a:spcBef>
              <a:spcAft>
                <a:spcPts val="0"/>
              </a:spcAft>
              <a:buClr>
                <a:schemeClr val="lt1"/>
              </a:buClr>
              <a:buSzPts val="2000"/>
              <a:buFont typeface="Noto Sans"/>
              <a:buChar char="–"/>
              <a:defRPr i="0" sz="2000" u="none" cap="none" strike="noStrike">
                <a:solidFill>
                  <a:schemeClr val="lt1"/>
                </a:solidFill>
                <a:latin typeface="Noto Sans"/>
                <a:ea typeface="Noto Sans"/>
                <a:cs typeface="Noto Sans"/>
                <a:sym typeface="Noto Sans"/>
              </a:defRPr>
            </a:lvl4pPr>
            <a:lvl5pPr indent="-355600" lvl="4" marL="2286000" marR="0" rtl="0" algn="l">
              <a:spcBef>
                <a:spcPts val="400"/>
              </a:spcBef>
              <a:spcAft>
                <a:spcPts val="0"/>
              </a:spcAft>
              <a:buClr>
                <a:schemeClr val="lt1"/>
              </a:buClr>
              <a:buSzPts val="2000"/>
              <a:buFont typeface="Noto Sans"/>
              <a:buChar char="»"/>
              <a:defRPr i="0" sz="2000" u="none" cap="none" strike="noStrike">
                <a:solidFill>
                  <a:schemeClr val="lt1"/>
                </a:solidFill>
                <a:latin typeface="Noto Sans"/>
                <a:ea typeface="Noto Sans"/>
                <a:cs typeface="Noto Sans"/>
                <a:sym typeface="Noto Sans"/>
              </a:defRPr>
            </a:lvl5pPr>
            <a:lvl6pPr indent="-355600" lvl="5" marL="2743200" marR="0" rtl="0" algn="l">
              <a:spcBef>
                <a:spcPts val="400"/>
              </a:spcBef>
              <a:spcAft>
                <a:spcPts val="0"/>
              </a:spcAft>
              <a:buClr>
                <a:schemeClr val="lt1"/>
              </a:buClr>
              <a:buSzPts val="2000"/>
              <a:buFont typeface="Noto Sans"/>
              <a:buChar char="•"/>
              <a:defRPr i="0" sz="2000" u="none" cap="none" strike="noStrike">
                <a:solidFill>
                  <a:schemeClr val="lt1"/>
                </a:solidFill>
                <a:latin typeface="Noto Sans"/>
                <a:ea typeface="Noto Sans"/>
                <a:cs typeface="Noto Sans"/>
                <a:sym typeface="Noto Sans"/>
              </a:defRPr>
            </a:lvl6pPr>
            <a:lvl7pPr indent="-355600" lvl="6" marL="3200400" marR="0" rtl="0" algn="l">
              <a:spcBef>
                <a:spcPts val="400"/>
              </a:spcBef>
              <a:spcAft>
                <a:spcPts val="0"/>
              </a:spcAft>
              <a:buClr>
                <a:schemeClr val="lt1"/>
              </a:buClr>
              <a:buSzPts val="2000"/>
              <a:buFont typeface="Noto Sans"/>
              <a:buChar char="•"/>
              <a:defRPr i="0" sz="2000" u="none" cap="none" strike="noStrike">
                <a:solidFill>
                  <a:schemeClr val="lt1"/>
                </a:solidFill>
                <a:latin typeface="Noto Sans"/>
                <a:ea typeface="Noto Sans"/>
                <a:cs typeface="Noto Sans"/>
                <a:sym typeface="Noto Sans"/>
              </a:defRPr>
            </a:lvl7pPr>
            <a:lvl8pPr indent="-355600" lvl="7" marL="3657600" marR="0" rtl="0" algn="l">
              <a:spcBef>
                <a:spcPts val="400"/>
              </a:spcBef>
              <a:spcAft>
                <a:spcPts val="0"/>
              </a:spcAft>
              <a:buClr>
                <a:schemeClr val="lt1"/>
              </a:buClr>
              <a:buSzPts val="2000"/>
              <a:buFont typeface="Noto Sans"/>
              <a:buChar char="•"/>
              <a:defRPr i="0" sz="2000" u="none" cap="none" strike="noStrike">
                <a:solidFill>
                  <a:schemeClr val="lt1"/>
                </a:solidFill>
                <a:latin typeface="Noto Sans"/>
                <a:ea typeface="Noto Sans"/>
                <a:cs typeface="Noto Sans"/>
                <a:sym typeface="Noto Sans"/>
              </a:defRPr>
            </a:lvl8pPr>
            <a:lvl9pPr indent="-355600" lvl="8" marL="4114800" marR="0" rtl="0" algn="l">
              <a:spcBef>
                <a:spcPts val="400"/>
              </a:spcBef>
              <a:spcAft>
                <a:spcPts val="0"/>
              </a:spcAft>
              <a:buClr>
                <a:schemeClr val="lt1"/>
              </a:buClr>
              <a:buSzPts val="2000"/>
              <a:buFont typeface="Noto Sans"/>
              <a:buChar char="•"/>
              <a:defRPr i="0" sz="2000" u="none" cap="none" strike="noStrike">
                <a:solidFill>
                  <a:schemeClr val="lt1"/>
                </a:solidFill>
                <a:latin typeface="Noto Sans"/>
                <a:ea typeface="Noto Sans"/>
                <a:cs typeface="Noto Sans"/>
                <a:sym typeface="Noto Sans"/>
              </a:defRPr>
            </a:lvl9pPr>
          </a:lstStyle>
          <a:p/>
        </p:txBody>
      </p:sp>
      <p:sp>
        <p:nvSpPr>
          <p:cNvPr id="8" name="Google Shape;8;p1"/>
          <p:cNvSpPr txBox="1"/>
          <p:nvPr>
            <p:ph idx="12" type="sldNum"/>
          </p:nvPr>
        </p:nvSpPr>
        <p:spPr>
          <a:xfrm>
            <a:off x="17113568" y="9499702"/>
            <a:ext cx="1097400" cy="787500"/>
          </a:xfrm>
          <a:prstGeom prst="rect">
            <a:avLst/>
          </a:prstGeom>
          <a:noFill/>
          <a:ln>
            <a:noFill/>
          </a:ln>
        </p:spPr>
        <p:txBody>
          <a:bodyPr anchorCtr="0" anchor="t" bIns="167625" lIns="167625" spcFirstLastPara="1" rIns="167625" wrap="square" tIns="167625">
            <a:noAutofit/>
          </a:bodyPr>
          <a:lstStyle>
            <a:lvl1pPr lvl="0" algn="r">
              <a:buNone/>
              <a:defRPr sz="2400">
                <a:solidFill>
                  <a:schemeClr val="lt1"/>
                </a:solidFill>
                <a:latin typeface="Noto Sans"/>
                <a:ea typeface="Noto Sans"/>
                <a:cs typeface="Noto Sans"/>
                <a:sym typeface="Noto Sans"/>
              </a:defRPr>
            </a:lvl1pPr>
            <a:lvl2pPr lvl="1" algn="r">
              <a:buNone/>
              <a:defRPr sz="2400">
                <a:solidFill>
                  <a:schemeClr val="lt1"/>
                </a:solidFill>
                <a:latin typeface="Noto Sans"/>
                <a:ea typeface="Noto Sans"/>
                <a:cs typeface="Noto Sans"/>
                <a:sym typeface="Noto Sans"/>
              </a:defRPr>
            </a:lvl2pPr>
            <a:lvl3pPr lvl="2" algn="r">
              <a:buNone/>
              <a:defRPr sz="2400">
                <a:solidFill>
                  <a:schemeClr val="lt1"/>
                </a:solidFill>
                <a:latin typeface="Noto Sans"/>
                <a:ea typeface="Noto Sans"/>
                <a:cs typeface="Noto Sans"/>
                <a:sym typeface="Noto Sans"/>
              </a:defRPr>
            </a:lvl3pPr>
            <a:lvl4pPr lvl="3" algn="r">
              <a:buNone/>
              <a:defRPr sz="2400">
                <a:solidFill>
                  <a:schemeClr val="lt1"/>
                </a:solidFill>
                <a:latin typeface="Noto Sans"/>
                <a:ea typeface="Noto Sans"/>
                <a:cs typeface="Noto Sans"/>
                <a:sym typeface="Noto Sans"/>
              </a:defRPr>
            </a:lvl4pPr>
            <a:lvl5pPr lvl="4" algn="r">
              <a:buNone/>
              <a:defRPr sz="2400">
                <a:solidFill>
                  <a:schemeClr val="lt1"/>
                </a:solidFill>
                <a:latin typeface="Noto Sans"/>
                <a:ea typeface="Noto Sans"/>
                <a:cs typeface="Noto Sans"/>
                <a:sym typeface="Noto Sans"/>
              </a:defRPr>
            </a:lvl5pPr>
            <a:lvl6pPr lvl="5" algn="r">
              <a:buNone/>
              <a:defRPr sz="2400">
                <a:solidFill>
                  <a:schemeClr val="lt1"/>
                </a:solidFill>
                <a:latin typeface="Noto Sans"/>
                <a:ea typeface="Noto Sans"/>
                <a:cs typeface="Noto Sans"/>
                <a:sym typeface="Noto Sans"/>
              </a:defRPr>
            </a:lvl6pPr>
            <a:lvl7pPr lvl="6" algn="r">
              <a:buNone/>
              <a:defRPr sz="2400">
                <a:solidFill>
                  <a:schemeClr val="lt1"/>
                </a:solidFill>
                <a:latin typeface="Noto Sans"/>
                <a:ea typeface="Noto Sans"/>
                <a:cs typeface="Noto Sans"/>
                <a:sym typeface="Noto Sans"/>
              </a:defRPr>
            </a:lvl7pPr>
            <a:lvl8pPr lvl="7" algn="r">
              <a:buNone/>
              <a:defRPr sz="2400">
                <a:solidFill>
                  <a:schemeClr val="lt1"/>
                </a:solidFill>
                <a:latin typeface="Noto Sans"/>
                <a:ea typeface="Noto Sans"/>
                <a:cs typeface="Noto Sans"/>
                <a:sym typeface="Noto Sans"/>
              </a:defRPr>
            </a:lvl8pPr>
            <a:lvl9pPr lvl="8" algn="r">
              <a:buNone/>
              <a:defRPr sz="2400">
                <a:solidFill>
                  <a:schemeClr val="lt1"/>
                </a:solidFill>
                <a:latin typeface="Noto Sans"/>
                <a:ea typeface="Noto Sans"/>
                <a:cs typeface="Noto Sans"/>
                <a:sym typeface="Noto San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8.jpg"/><Relationship Id="rId4" Type="http://schemas.openxmlformats.org/officeDocument/2006/relationships/image" Target="../media/image1.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jp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2.jpg"/><Relationship Id="rId4" Type="http://schemas.openxmlformats.org/officeDocument/2006/relationships/image" Target="../media/image2.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jp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jp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A38"/>
        </a:solidFill>
      </p:bgPr>
    </p:bg>
    <p:spTree>
      <p:nvGrpSpPr>
        <p:cNvPr id="50" name="Shape 50"/>
        <p:cNvGrpSpPr/>
        <p:nvPr/>
      </p:nvGrpSpPr>
      <p:grpSpPr>
        <a:xfrm>
          <a:off x="0" y="0"/>
          <a:ext cx="0" cy="0"/>
          <a:chOff x="0" y="0"/>
          <a:chExt cx="0" cy="0"/>
        </a:xfrm>
      </p:grpSpPr>
      <p:sp>
        <p:nvSpPr>
          <p:cNvPr id="51" name="Google Shape;51;p10"/>
          <p:cNvSpPr/>
          <p:nvPr/>
        </p:nvSpPr>
        <p:spPr>
          <a:xfrm>
            <a:off x="16414828" y="0"/>
            <a:ext cx="11323471" cy="10287000"/>
          </a:xfrm>
          <a:custGeom>
            <a:rect b="b" l="l" r="r" t="t"/>
            <a:pathLst>
              <a:path extrusionOk="0" h="10287000" w="11323471">
                <a:moveTo>
                  <a:pt x="0" y="0"/>
                </a:moveTo>
                <a:lnTo>
                  <a:pt x="11323471" y="0"/>
                </a:lnTo>
                <a:lnTo>
                  <a:pt x="11323471" y="10287000"/>
                </a:lnTo>
                <a:lnTo>
                  <a:pt x="0" y="10287000"/>
                </a:lnTo>
                <a:lnTo>
                  <a:pt x="0" y="0"/>
                </a:lnTo>
                <a:close/>
              </a:path>
            </a:pathLst>
          </a:custGeom>
          <a:blipFill rotWithShape="1">
            <a:blip r:embed="rId3">
              <a:alphaModFix/>
            </a:blip>
            <a:stretch>
              <a:fillRect b="-8700" l="0" r="-6656" t="-8701"/>
            </a:stretch>
          </a:blipFill>
          <a:ln>
            <a:noFill/>
          </a:ln>
        </p:spPr>
      </p:sp>
      <p:sp>
        <p:nvSpPr>
          <p:cNvPr id="52" name="Google Shape;52;p10"/>
          <p:cNvSpPr/>
          <p:nvPr/>
        </p:nvSpPr>
        <p:spPr>
          <a:xfrm>
            <a:off x="8863025" y="5988797"/>
            <a:ext cx="6420159" cy="3402684"/>
          </a:xfrm>
          <a:custGeom>
            <a:rect b="b" l="l" r="r" t="t"/>
            <a:pathLst>
              <a:path extrusionOk="0" h="3402684" w="6420159">
                <a:moveTo>
                  <a:pt x="0" y="0"/>
                </a:moveTo>
                <a:lnTo>
                  <a:pt x="6420159" y="0"/>
                </a:lnTo>
                <a:lnTo>
                  <a:pt x="6420159" y="3402684"/>
                </a:lnTo>
                <a:lnTo>
                  <a:pt x="0" y="3402684"/>
                </a:lnTo>
                <a:lnTo>
                  <a:pt x="0" y="0"/>
                </a:lnTo>
                <a:close/>
              </a:path>
            </a:pathLst>
          </a:custGeom>
          <a:blipFill rotWithShape="1">
            <a:blip r:embed="rId4">
              <a:alphaModFix/>
            </a:blip>
            <a:stretch>
              <a:fillRect b="0" l="0" r="0" t="0"/>
            </a:stretch>
          </a:blipFill>
          <a:ln>
            <a:noFill/>
          </a:ln>
        </p:spPr>
      </p:sp>
      <p:grpSp>
        <p:nvGrpSpPr>
          <p:cNvPr id="53" name="Google Shape;53;p10"/>
          <p:cNvGrpSpPr/>
          <p:nvPr/>
        </p:nvGrpSpPr>
        <p:grpSpPr>
          <a:xfrm>
            <a:off x="0" y="3656374"/>
            <a:ext cx="8855131" cy="3266862"/>
            <a:chOff x="0" y="-47625"/>
            <a:chExt cx="812800" cy="860425"/>
          </a:xfrm>
        </p:grpSpPr>
        <p:sp>
          <p:nvSpPr>
            <p:cNvPr id="54" name="Google Shape;54;p10"/>
            <p:cNvSpPr/>
            <p:nvPr/>
          </p:nvSpPr>
          <p:spPr>
            <a:xfrm>
              <a:off x="0" y="0"/>
              <a:ext cx="812800" cy="42302"/>
            </a:xfrm>
            <a:custGeom>
              <a:rect b="b" l="l" r="r" t="t"/>
              <a:pathLst>
                <a:path extrusionOk="0" h="42302" w="812800">
                  <a:moveTo>
                    <a:pt x="0" y="0"/>
                  </a:moveTo>
                  <a:lnTo>
                    <a:pt x="812800" y="0"/>
                  </a:lnTo>
                  <a:lnTo>
                    <a:pt x="812800" y="42302"/>
                  </a:lnTo>
                  <a:lnTo>
                    <a:pt x="0" y="42302"/>
                  </a:lnTo>
                  <a:close/>
                </a:path>
              </a:pathLst>
            </a:custGeom>
            <a:solidFill>
              <a:srgbClr val="2D5B8F"/>
            </a:solidFill>
            <a:ln>
              <a:noFill/>
            </a:ln>
          </p:spPr>
        </p:sp>
        <p:sp>
          <p:nvSpPr>
            <p:cNvPr id="55" name="Google Shape;55;p10"/>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6" name="Google Shape;56;p10"/>
          <p:cNvSpPr txBox="1"/>
          <p:nvPr/>
        </p:nvSpPr>
        <p:spPr>
          <a:xfrm>
            <a:off x="-113050" y="3961175"/>
            <a:ext cx="8855100" cy="4041300"/>
          </a:xfrm>
          <a:prstGeom prst="rect">
            <a:avLst/>
          </a:prstGeom>
          <a:noFill/>
          <a:ln>
            <a:noFill/>
          </a:ln>
        </p:spPr>
        <p:txBody>
          <a:bodyPr anchorCtr="0" anchor="t" bIns="0" lIns="0" spcFirstLastPara="1" rIns="0" wrap="square" tIns="0">
            <a:spAutoFit/>
          </a:bodyPr>
          <a:lstStyle/>
          <a:p>
            <a:pPr indent="0" lvl="0" marL="457200" rtl="0" algn="l">
              <a:lnSpc>
                <a:spcPct val="115000"/>
              </a:lnSpc>
              <a:spcBef>
                <a:spcPts val="900"/>
              </a:spcBef>
              <a:spcAft>
                <a:spcPts val="0"/>
              </a:spcAft>
              <a:buNone/>
            </a:pPr>
            <a:r>
              <a:rPr b="1" lang="en-US" sz="5900">
                <a:solidFill>
                  <a:schemeClr val="lt1"/>
                </a:solidFill>
                <a:latin typeface="Times New Roman"/>
                <a:ea typeface="Times New Roman"/>
                <a:cs typeface="Times New Roman"/>
                <a:sym typeface="Times New Roman"/>
              </a:rPr>
              <a:t>Enhancement of Question Answering System Accuracy via Transfer Learning and BER</a:t>
            </a:r>
            <a:r>
              <a:rPr b="1" lang="en-US">
                <a:latin typeface="Times New Roman"/>
                <a:ea typeface="Times New Roman"/>
                <a:cs typeface="Times New Roman"/>
                <a:sym typeface="Times New Roman"/>
              </a:rPr>
              <a:t>T </a:t>
            </a:r>
            <a:endParaRPr sz="1000"/>
          </a:p>
        </p:txBody>
      </p:sp>
      <p:pic>
        <p:nvPicPr>
          <p:cNvPr id="57" name="Google Shape;57;p10"/>
          <p:cNvPicPr preferRelativeResize="0"/>
          <p:nvPr/>
        </p:nvPicPr>
        <p:blipFill>
          <a:blip r:embed="rId5">
            <a:alphaModFix/>
          </a:blip>
          <a:stretch>
            <a:fillRect/>
          </a:stretch>
        </p:blipFill>
        <p:spPr>
          <a:xfrm>
            <a:off x="10379626" y="0"/>
            <a:ext cx="9081226" cy="10529175"/>
          </a:xfrm>
          <a:prstGeom prst="rect">
            <a:avLst/>
          </a:prstGeom>
          <a:noFill/>
          <a:ln>
            <a:noFill/>
          </a:ln>
        </p:spPr>
      </p:pic>
      <p:sp>
        <p:nvSpPr>
          <p:cNvPr id="58" name="Google Shape;58;p10"/>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A38"/>
        </a:solidFill>
      </p:bgPr>
    </p:bg>
    <p:spTree>
      <p:nvGrpSpPr>
        <p:cNvPr id="180" name="Shape 180"/>
        <p:cNvGrpSpPr/>
        <p:nvPr/>
      </p:nvGrpSpPr>
      <p:grpSpPr>
        <a:xfrm>
          <a:off x="0" y="0"/>
          <a:ext cx="0" cy="0"/>
          <a:chOff x="0" y="0"/>
          <a:chExt cx="0" cy="0"/>
        </a:xfrm>
      </p:grpSpPr>
      <p:grpSp>
        <p:nvGrpSpPr>
          <p:cNvPr id="181" name="Google Shape;181;p19"/>
          <p:cNvGrpSpPr/>
          <p:nvPr/>
        </p:nvGrpSpPr>
        <p:grpSpPr>
          <a:xfrm>
            <a:off x="777407" y="847873"/>
            <a:ext cx="16173959" cy="8410483"/>
            <a:chOff x="0" y="-47625"/>
            <a:chExt cx="4259780" cy="2215092"/>
          </a:xfrm>
        </p:grpSpPr>
        <p:sp>
          <p:nvSpPr>
            <p:cNvPr id="182" name="Google Shape;182;p19"/>
            <p:cNvSpPr/>
            <p:nvPr/>
          </p:nvSpPr>
          <p:spPr>
            <a:xfrm>
              <a:off x="0" y="0"/>
              <a:ext cx="4259780" cy="2167467"/>
            </a:xfrm>
            <a:custGeom>
              <a:rect b="b" l="l" r="r" t="t"/>
              <a:pathLst>
                <a:path extrusionOk="0" h="2167467" w="4259780">
                  <a:moveTo>
                    <a:pt x="0" y="0"/>
                  </a:moveTo>
                  <a:lnTo>
                    <a:pt x="4259780" y="0"/>
                  </a:lnTo>
                  <a:lnTo>
                    <a:pt x="4259780" y="2167467"/>
                  </a:lnTo>
                  <a:lnTo>
                    <a:pt x="0" y="2167467"/>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183" name="Google Shape;183;p19"/>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cxnSp>
        <p:nvCxnSpPr>
          <p:cNvPr id="184" name="Google Shape;184;p19"/>
          <p:cNvCxnSpPr>
            <a:stCxn id="185" idx="1"/>
            <a:endCxn id="186" idx="3"/>
          </p:cNvCxnSpPr>
          <p:nvPr/>
        </p:nvCxnSpPr>
        <p:spPr>
          <a:xfrm>
            <a:off x="3552676" y="4033487"/>
            <a:ext cx="11209200" cy="900"/>
          </a:xfrm>
          <a:prstGeom prst="straightConnector1">
            <a:avLst/>
          </a:prstGeom>
          <a:noFill/>
          <a:ln cap="flat" cmpd="sng" w="47625">
            <a:solidFill>
              <a:srgbClr val="71CBEF"/>
            </a:solidFill>
            <a:prstDash val="solid"/>
            <a:round/>
            <a:headEnd len="sm" w="sm" type="none"/>
            <a:tailEnd len="sm" w="sm" type="none"/>
          </a:ln>
        </p:spPr>
      </p:cxnSp>
      <p:sp>
        <p:nvSpPr>
          <p:cNvPr id="187" name="Google Shape;187;p19"/>
          <p:cNvSpPr/>
          <p:nvPr/>
        </p:nvSpPr>
        <p:spPr>
          <a:xfrm>
            <a:off x="3400282" y="3030919"/>
            <a:ext cx="1920875" cy="192087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1C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9"/>
          <p:cNvSpPr/>
          <p:nvPr/>
        </p:nvSpPr>
        <p:spPr>
          <a:xfrm>
            <a:off x="8184341" y="2996844"/>
            <a:ext cx="1920875" cy="192087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1C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a:off x="13017384" y="2997694"/>
            <a:ext cx="1920875" cy="192087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71C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txBox="1"/>
          <p:nvPr/>
        </p:nvSpPr>
        <p:spPr>
          <a:xfrm>
            <a:off x="1028700" y="1471131"/>
            <a:ext cx="16230600" cy="12159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7900">
                <a:solidFill>
                  <a:srgbClr val="FFFFFF"/>
                </a:solidFill>
                <a:latin typeface="Times New Roman"/>
                <a:ea typeface="Times New Roman"/>
                <a:cs typeface="Times New Roman"/>
                <a:sym typeface="Times New Roman"/>
              </a:rPr>
              <a:t>Limitations</a:t>
            </a:r>
            <a:endParaRPr b="1" sz="900">
              <a:latin typeface="Times New Roman"/>
              <a:ea typeface="Times New Roman"/>
              <a:cs typeface="Times New Roman"/>
              <a:sym typeface="Times New Roman"/>
            </a:endParaRPr>
          </a:p>
        </p:txBody>
      </p:sp>
      <p:sp>
        <p:nvSpPr>
          <p:cNvPr id="191" name="Google Shape;191;p19"/>
          <p:cNvSpPr txBox="1"/>
          <p:nvPr/>
        </p:nvSpPr>
        <p:spPr>
          <a:xfrm>
            <a:off x="7222200" y="5463800"/>
            <a:ext cx="3843600" cy="33315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900"/>
              </a:spcBef>
              <a:spcAft>
                <a:spcPts val="0"/>
              </a:spcAft>
              <a:buNone/>
            </a:pPr>
            <a:r>
              <a:rPr lang="en-US" sz="2000">
                <a:solidFill>
                  <a:schemeClr val="lt1"/>
                </a:solidFill>
                <a:latin typeface="Times New Roman"/>
                <a:ea typeface="Times New Roman"/>
                <a:cs typeface="Times New Roman"/>
                <a:sym typeface="Times New Roman"/>
              </a:rPr>
              <a:t>It does not consider the semantic similarity or diversity of the candidate entities and predicates, which may affect the ranking and scoring of the answer selection.</a:t>
            </a:r>
            <a:endParaRPr sz="2000">
              <a:solidFill>
                <a:schemeClr val="lt1"/>
              </a:solidFill>
              <a:latin typeface="Times New Roman"/>
              <a:ea typeface="Times New Roman"/>
              <a:cs typeface="Times New Roman"/>
              <a:sym typeface="Times New Roman"/>
            </a:endParaRPr>
          </a:p>
          <a:p>
            <a:pPr indent="0" lvl="0" marL="457200" rtl="0" algn="l">
              <a:lnSpc>
                <a:spcPct val="150000"/>
              </a:lnSpc>
              <a:spcBef>
                <a:spcPts val="900"/>
              </a:spcBef>
              <a:spcAft>
                <a:spcPts val="0"/>
              </a:spcAft>
              <a:buNone/>
            </a:pPr>
            <a:r>
              <a:t/>
            </a:r>
            <a:endParaRPr sz="1200">
              <a:latin typeface="Times New Roman"/>
              <a:ea typeface="Times New Roman"/>
              <a:cs typeface="Times New Roman"/>
              <a:sym typeface="Times New Roman"/>
            </a:endParaRPr>
          </a:p>
        </p:txBody>
      </p:sp>
      <p:sp>
        <p:nvSpPr>
          <p:cNvPr id="192" name="Google Shape;192;p19"/>
          <p:cNvSpPr txBox="1"/>
          <p:nvPr/>
        </p:nvSpPr>
        <p:spPr>
          <a:xfrm>
            <a:off x="12056025" y="5463800"/>
            <a:ext cx="4090500" cy="35028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900"/>
              </a:spcBef>
              <a:spcAft>
                <a:spcPts val="0"/>
              </a:spcAft>
              <a:buNone/>
            </a:pPr>
            <a:r>
              <a:rPr lang="en-US" sz="2000">
                <a:solidFill>
                  <a:schemeClr val="lt1"/>
                </a:solidFill>
                <a:latin typeface="Times New Roman"/>
                <a:ea typeface="Times New Roman"/>
                <a:cs typeface="Times New Roman"/>
                <a:sym typeface="Times New Roman"/>
              </a:rPr>
              <a:t>It does not handle some challenging scenarios, such as questions with multiple entities, predicates, or answers, or questions that require reasoning or inference over the knowledge base.</a:t>
            </a:r>
            <a:r>
              <a:rPr lang="en-US" sz="2000">
                <a:solidFill>
                  <a:schemeClr val="lt1"/>
                </a:solidFill>
                <a:latin typeface="Times New Roman"/>
                <a:ea typeface="Times New Roman"/>
                <a:cs typeface="Times New Roman"/>
                <a:sym typeface="Times New Roman"/>
              </a:rPr>
              <a:t>.</a:t>
            </a:r>
            <a:endParaRPr sz="4000">
              <a:solidFill>
                <a:schemeClr val="lt1"/>
              </a:solidFill>
              <a:latin typeface="Noto Sans"/>
              <a:ea typeface="Noto Sans"/>
              <a:cs typeface="Noto Sans"/>
              <a:sym typeface="Noto Sans"/>
            </a:endParaRPr>
          </a:p>
        </p:txBody>
      </p:sp>
      <p:sp>
        <p:nvSpPr>
          <p:cNvPr id="193" name="Google Shape;193;p19"/>
          <p:cNvSpPr txBox="1"/>
          <p:nvPr/>
        </p:nvSpPr>
        <p:spPr>
          <a:xfrm>
            <a:off x="2490925" y="5463800"/>
            <a:ext cx="3843600" cy="35031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900"/>
              </a:spcBef>
              <a:spcAft>
                <a:spcPts val="0"/>
              </a:spcAft>
              <a:buNone/>
            </a:pPr>
            <a:r>
              <a:rPr lang="en-US" sz="2000">
                <a:solidFill>
                  <a:schemeClr val="lt1"/>
                </a:solidFill>
                <a:latin typeface="Times New Roman"/>
                <a:ea typeface="Times New Roman"/>
                <a:cs typeface="Times New Roman"/>
                <a:sym typeface="Times New Roman"/>
              </a:rPr>
              <a:t>It relies on a large amount of annotated data for fine-tuning the BERT model, which may not be available for some domains or knowledge bases.</a:t>
            </a:r>
            <a:endParaRPr sz="2000">
              <a:solidFill>
                <a:schemeClr val="lt1"/>
              </a:solidFill>
              <a:latin typeface="Times New Roman"/>
              <a:ea typeface="Times New Roman"/>
              <a:cs typeface="Times New Roman"/>
              <a:sym typeface="Times New Roman"/>
            </a:endParaRPr>
          </a:p>
        </p:txBody>
      </p:sp>
      <p:sp>
        <p:nvSpPr>
          <p:cNvPr id="194" name="Google Shape;194;p19"/>
          <p:cNvSpPr txBox="1"/>
          <p:nvPr/>
        </p:nvSpPr>
        <p:spPr>
          <a:xfrm>
            <a:off x="3882025" y="3547100"/>
            <a:ext cx="1130400" cy="121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lt1"/>
                </a:solidFill>
                <a:latin typeface="Times New Roman"/>
                <a:ea typeface="Times New Roman"/>
                <a:cs typeface="Times New Roman"/>
                <a:sym typeface="Times New Roman"/>
              </a:rPr>
              <a:t>1st</a:t>
            </a:r>
            <a:endParaRPr b="1" sz="5000">
              <a:solidFill>
                <a:schemeClr val="lt1"/>
              </a:solidFill>
              <a:latin typeface="Times New Roman"/>
              <a:ea typeface="Times New Roman"/>
              <a:cs typeface="Times New Roman"/>
              <a:sym typeface="Times New Roman"/>
            </a:endParaRPr>
          </a:p>
        </p:txBody>
      </p:sp>
      <p:sp>
        <p:nvSpPr>
          <p:cNvPr id="195" name="Google Shape;195;p19"/>
          <p:cNvSpPr txBox="1"/>
          <p:nvPr/>
        </p:nvSpPr>
        <p:spPr>
          <a:xfrm>
            <a:off x="13412626" y="3459625"/>
            <a:ext cx="1213500" cy="121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lt1"/>
                </a:solidFill>
                <a:latin typeface="Times New Roman"/>
                <a:ea typeface="Times New Roman"/>
                <a:cs typeface="Times New Roman"/>
                <a:sym typeface="Times New Roman"/>
              </a:rPr>
              <a:t>3rd</a:t>
            </a:r>
            <a:endParaRPr b="1" sz="5000">
              <a:solidFill>
                <a:schemeClr val="lt1"/>
              </a:solidFill>
              <a:latin typeface="Times New Roman"/>
              <a:ea typeface="Times New Roman"/>
              <a:cs typeface="Times New Roman"/>
              <a:sym typeface="Times New Roman"/>
            </a:endParaRPr>
          </a:p>
        </p:txBody>
      </p:sp>
      <p:sp>
        <p:nvSpPr>
          <p:cNvPr id="196" name="Google Shape;196;p19"/>
          <p:cNvSpPr txBox="1"/>
          <p:nvPr/>
        </p:nvSpPr>
        <p:spPr>
          <a:xfrm>
            <a:off x="8604077" y="3426400"/>
            <a:ext cx="1213500" cy="121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lt1"/>
                </a:solidFill>
                <a:latin typeface="Times New Roman"/>
                <a:ea typeface="Times New Roman"/>
                <a:cs typeface="Times New Roman"/>
                <a:sym typeface="Times New Roman"/>
              </a:rPr>
              <a:t>2nd</a:t>
            </a:r>
            <a:endParaRPr b="1" sz="5000">
              <a:solidFill>
                <a:schemeClr val="lt1"/>
              </a:solidFill>
              <a:latin typeface="Times New Roman"/>
              <a:ea typeface="Times New Roman"/>
              <a:cs typeface="Times New Roman"/>
              <a:sym typeface="Times New Roman"/>
            </a:endParaRPr>
          </a:p>
        </p:txBody>
      </p:sp>
      <p:sp>
        <p:nvSpPr>
          <p:cNvPr id="197" name="Google Shape;197;p19"/>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grpSp>
        <p:nvGrpSpPr>
          <p:cNvPr id="202" name="Google Shape;202;p20"/>
          <p:cNvGrpSpPr/>
          <p:nvPr/>
        </p:nvGrpSpPr>
        <p:grpSpPr>
          <a:xfrm>
            <a:off x="0" y="0"/>
            <a:ext cx="18288000" cy="10287000"/>
            <a:chOff x="0" y="-1"/>
            <a:chExt cx="24384001" cy="13716001"/>
          </a:xfrm>
        </p:grpSpPr>
        <p:sp>
          <p:nvSpPr>
            <p:cNvPr id="203" name="Google Shape;203;p20"/>
            <p:cNvSpPr/>
            <p:nvPr/>
          </p:nvSpPr>
          <p:spPr>
            <a:xfrm rot="-5400000">
              <a:off x="8503696" y="-2164304"/>
              <a:ext cx="7376608" cy="24384000"/>
            </a:xfrm>
            <a:custGeom>
              <a:rect b="b" l="l" r="r" t="t"/>
              <a:pathLst>
                <a:path extrusionOk="0" h="24384000" w="7376608">
                  <a:moveTo>
                    <a:pt x="0" y="0"/>
                  </a:moveTo>
                  <a:lnTo>
                    <a:pt x="7376608" y="0"/>
                  </a:lnTo>
                  <a:lnTo>
                    <a:pt x="7376608" y="24384000"/>
                  </a:lnTo>
                  <a:lnTo>
                    <a:pt x="0" y="24384000"/>
                  </a:lnTo>
                  <a:lnTo>
                    <a:pt x="0" y="0"/>
                  </a:lnTo>
                  <a:close/>
                </a:path>
              </a:pathLst>
            </a:custGeom>
            <a:blipFill rotWithShape="1">
              <a:blip r:embed="rId3">
                <a:alphaModFix/>
              </a:blip>
              <a:stretch>
                <a:fillRect b="0" l="-25548" r="-205007" t="0"/>
              </a:stretch>
            </a:blipFill>
            <a:ln>
              <a:noFill/>
            </a:ln>
          </p:spPr>
        </p:sp>
        <p:sp>
          <p:nvSpPr>
            <p:cNvPr id="204" name="Google Shape;204;p20"/>
            <p:cNvSpPr/>
            <p:nvPr/>
          </p:nvSpPr>
          <p:spPr>
            <a:xfrm flipH="1" rot="-5400000">
              <a:off x="8893174" y="-8893174"/>
              <a:ext cx="6597653" cy="24384000"/>
            </a:xfrm>
            <a:custGeom>
              <a:rect b="b" l="l" r="r" t="t"/>
              <a:pathLst>
                <a:path extrusionOk="0" h="24384000" w="6597653">
                  <a:moveTo>
                    <a:pt x="0" y="24384000"/>
                  </a:moveTo>
                  <a:lnTo>
                    <a:pt x="6597652" y="24384000"/>
                  </a:lnTo>
                  <a:lnTo>
                    <a:pt x="6597652" y="0"/>
                  </a:lnTo>
                  <a:lnTo>
                    <a:pt x="0" y="0"/>
                  </a:lnTo>
                  <a:lnTo>
                    <a:pt x="0" y="24384000"/>
                  </a:lnTo>
                  <a:close/>
                </a:path>
              </a:pathLst>
            </a:custGeom>
            <a:blipFill rotWithShape="1">
              <a:blip r:embed="rId3">
                <a:alphaModFix/>
              </a:blip>
              <a:stretch>
                <a:fillRect b="0" l="-28558" r="-240990" t="0"/>
              </a:stretch>
            </a:blipFill>
            <a:ln>
              <a:noFill/>
            </a:ln>
          </p:spPr>
        </p:sp>
      </p:grpSp>
      <p:grpSp>
        <p:nvGrpSpPr>
          <p:cNvPr id="205" name="Google Shape;205;p20"/>
          <p:cNvGrpSpPr/>
          <p:nvPr/>
        </p:nvGrpSpPr>
        <p:grpSpPr>
          <a:xfrm>
            <a:off x="770278" y="798032"/>
            <a:ext cx="16771083" cy="8774008"/>
            <a:chOff x="0" y="-47625"/>
            <a:chExt cx="4417075" cy="2310850"/>
          </a:xfrm>
        </p:grpSpPr>
        <p:sp>
          <p:nvSpPr>
            <p:cNvPr id="206" name="Google Shape;206;p20"/>
            <p:cNvSpPr/>
            <p:nvPr/>
          </p:nvSpPr>
          <p:spPr>
            <a:xfrm>
              <a:off x="0" y="0"/>
              <a:ext cx="4417075" cy="2263225"/>
            </a:xfrm>
            <a:custGeom>
              <a:rect b="b" l="l" r="r" t="t"/>
              <a:pathLst>
                <a:path extrusionOk="0" h="2263225" w="4417075">
                  <a:moveTo>
                    <a:pt x="0" y="0"/>
                  </a:moveTo>
                  <a:lnTo>
                    <a:pt x="4417075" y="0"/>
                  </a:lnTo>
                  <a:lnTo>
                    <a:pt x="4417075" y="2263225"/>
                  </a:lnTo>
                  <a:lnTo>
                    <a:pt x="0" y="2263225"/>
                  </a:lnTo>
                  <a:close/>
                </a:path>
              </a:pathLst>
            </a:custGeom>
            <a:solidFill>
              <a:srgbClr val="0F1A38"/>
            </a:solidFill>
            <a:ln>
              <a:noFill/>
            </a:ln>
          </p:spPr>
        </p:sp>
        <p:sp>
          <p:nvSpPr>
            <p:cNvPr id="207" name="Google Shape;207;p20"/>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08" name="Google Shape;208;p20"/>
          <p:cNvSpPr txBox="1"/>
          <p:nvPr/>
        </p:nvSpPr>
        <p:spPr>
          <a:xfrm>
            <a:off x="2468125" y="2505800"/>
            <a:ext cx="13377000" cy="15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6100">
                <a:solidFill>
                  <a:schemeClr val="lt1"/>
                </a:solidFill>
                <a:latin typeface="Times New Roman"/>
                <a:ea typeface="Times New Roman"/>
                <a:cs typeface="Times New Roman"/>
                <a:sym typeface="Times New Roman"/>
              </a:rPr>
              <a:t>Synthesis</a:t>
            </a:r>
            <a:endParaRPr b="1" sz="6100">
              <a:solidFill>
                <a:schemeClr val="lt1"/>
              </a:solidFill>
              <a:latin typeface="Times New Roman"/>
              <a:ea typeface="Times New Roman"/>
              <a:cs typeface="Times New Roman"/>
              <a:sym typeface="Times New Roman"/>
            </a:endParaRPr>
          </a:p>
        </p:txBody>
      </p:sp>
      <p:grpSp>
        <p:nvGrpSpPr>
          <p:cNvPr id="209" name="Google Shape;209;p20"/>
          <p:cNvGrpSpPr/>
          <p:nvPr/>
        </p:nvGrpSpPr>
        <p:grpSpPr>
          <a:xfrm>
            <a:off x="1293927" y="1289398"/>
            <a:ext cx="15657436" cy="7789443"/>
            <a:chOff x="0" y="-47625"/>
            <a:chExt cx="4123742" cy="2051527"/>
          </a:xfrm>
        </p:grpSpPr>
        <p:sp>
          <p:nvSpPr>
            <p:cNvPr id="210" name="Google Shape;210;p20"/>
            <p:cNvSpPr/>
            <p:nvPr/>
          </p:nvSpPr>
          <p:spPr>
            <a:xfrm>
              <a:off x="0" y="0"/>
              <a:ext cx="4123742" cy="2003902"/>
            </a:xfrm>
            <a:custGeom>
              <a:rect b="b" l="l" r="r" t="t"/>
              <a:pathLst>
                <a:path extrusionOk="0" h="2003902" w="4123742">
                  <a:moveTo>
                    <a:pt x="0" y="0"/>
                  </a:moveTo>
                  <a:lnTo>
                    <a:pt x="4123742" y="0"/>
                  </a:lnTo>
                  <a:lnTo>
                    <a:pt x="4123742" y="2003902"/>
                  </a:lnTo>
                  <a:lnTo>
                    <a:pt x="0" y="2003902"/>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211" name="Google Shape;211;p20"/>
            <p:cNvSpPr txBox="1"/>
            <p:nvPr/>
          </p:nvSpPr>
          <p:spPr>
            <a:xfrm>
              <a:off x="0" y="-47625"/>
              <a:ext cx="812700" cy="860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12" name="Google Shape;212;p20"/>
          <p:cNvSpPr txBox="1"/>
          <p:nvPr/>
        </p:nvSpPr>
        <p:spPr>
          <a:xfrm>
            <a:off x="3542050" y="3994225"/>
            <a:ext cx="11492700" cy="42393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900"/>
              </a:spcBef>
              <a:spcAft>
                <a:spcPts val="0"/>
              </a:spcAft>
              <a:buNone/>
            </a:pPr>
            <a:r>
              <a:rPr lang="en-US" sz="2300">
                <a:solidFill>
                  <a:schemeClr val="lt2"/>
                </a:solidFill>
                <a:latin typeface="Times New Roman"/>
                <a:ea typeface="Times New Roman"/>
                <a:cs typeface="Times New Roman"/>
                <a:sym typeface="Times New Roman"/>
              </a:rPr>
              <a:t>The paper presents a novel and effective framework for Chinese knowledge base question answering, which can be useful for various applications, such as intelligent assistants, information retrieval, and knowledge discovery.</a:t>
            </a:r>
            <a:endParaRPr sz="2300">
              <a:solidFill>
                <a:schemeClr val="lt2"/>
              </a:solidFill>
              <a:latin typeface="Times New Roman"/>
              <a:ea typeface="Times New Roman"/>
              <a:cs typeface="Times New Roman"/>
              <a:sym typeface="Times New Roman"/>
            </a:endParaRPr>
          </a:p>
          <a:p>
            <a:pPr indent="0" lvl="0" marL="457200" rtl="0" algn="l">
              <a:lnSpc>
                <a:spcPct val="150000"/>
              </a:lnSpc>
              <a:spcBef>
                <a:spcPts val="900"/>
              </a:spcBef>
              <a:spcAft>
                <a:spcPts val="0"/>
              </a:spcAft>
              <a:buNone/>
            </a:pPr>
            <a:r>
              <a:t/>
            </a:r>
            <a:endParaRPr sz="2300">
              <a:solidFill>
                <a:schemeClr val="lt2"/>
              </a:solidFill>
              <a:latin typeface="Times New Roman"/>
              <a:ea typeface="Times New Roman"/>
              <a:cs typeface="Times New Roman"/>
              <a:sym typeface="Times New Roman"/>
            </a:endParaRPr>
          </a:p>
          <a:p>
            <a:pPr indent="0" lvl="0" marL="457200" rtl="0" algn="l">
              <a:lnSpc>
                <a:spcPct val="150000"/>
              </a:lnSpc>
              <a:spcBef>
                <a:spcPts val="900"/>
              </a:spcBef>
              <a:spcAft>
                <a:spcPts val="0"/>
              </a:spcAft>
              <a:buNone/>
            </a:pPr>
            <a:r>
              <a:rPr lang="en-US" sz="2300">
                <a:solidFill>
                  <a:schemeClr val="lt2"/>
                </a:solidFill>
                <a:latin typeface="Times New Roman"/>
                <a:ea typeface="Times New Roman"/>
                <a:cs typeface="Times New Roman"/>
                <a:sym typeface="Times New Roman"/>
              </a:rPr>
              <a:t> The system may fill the gap in the technical research of the tutor selection service system. In future work, different subtasks can be trained in combination, or more knowledge graph representation learning methods can be introduced to obtain richer features.</a:t>
            </a:r>
            <a:endParaRPr sz="2300">
              <a:solidFill>
                <a:schemeClr val="lt2"/>
              </a:solidFill>
              <a:latin typeface="Times New Roman"/>
              <a:ea typeface="Times New Roman"/>
              <a:cs typeface="Times New Roman"/>
              <a:sym typeface="Times New Roman"/>
            </a:endParaRPr>
          </a:p>
        </p:txBody>
      </p:sp>
      <p:sp>
        <p:nvSpPr>
          <p:cNvPr id="213" name="Google Shape;213;p20"/>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grpSp>
        <p:nvGrpSpPr>
          <p:cNvPr id="218" name="Google Shape;218;p21"/>
          <p:cNvGrpSpPr/>
          <p:nvPr/>
        </p:nvGrpSpPr>
        <p:grpSpPr>
          <a:xfrm>
            <a:off x="0" y="0"/>
            <a:ext cx="18288000" cy="10287000"/>
            <a:chOff x="0" y="0"/>
            <a:chExt cx="24384000" cy="13716000"/>
          </a:xfrm>
        </p:grpSpPr>
        <p:sp>
          <p:nvSpPr>
            <p:cNvPr id="219" name="Google Shape;219;p21"/>
            <p:cNvSpPr/>
            <p:nvPr/>
          </p:nvSpPr>
          <p:spPr>
            <a:xfrm rot="5400000">
              <a:off x="8503696" y="-8503696"/>
              <a:ext cx="7376608" cy="24384000"/>
            </a:xfrm>
            <a:custGeom>
              <a:rect b="b" l="l" r="r" t="t"/>
              <a:pathLst>
                <a:path extrusionOk="0" h="24384000" w="7376608">
                  <a:moveTo>
                    <a:pt x="0" y="0"/>
                  </a:moveTo>
                  <a:lnTo>
                    <a:pt x="7376608" y="0"/>
                  </a:lnTo>
                  <a:lnTo>
                    <a:pt x="7376608" y="24384000"/>
                  </a:lnTo>
                  <a:lnTo>
                    <a:pt x="0" y="24384000"/>
                  </a:lnTo>
                  <a:lnTo>
                    <a:pt x="0" y="0"/>
                  </a:lnTo>
                  <a:close/>
                </a:path>
              </a:pathLst>
            </a:custGeom>
            <a:blipFill rotWithShape="1">
              <a:blip r:embed="rId3">
                <a:alphaModFix/>
              </a:blip>
              <a:stretch>
                <a:fillRect b="0" l="-25548" r="-205007" t="0"/>
              </a:stretch>
            </a:blipFill>
            <a:ln>
              <a:noFill/>
            </a:ln>
          </p:spPr>
        </p:sp>
        <p:sp>
          <p:nvSpPr>
            <p:cNvPr id="220" name="Google Shape;220;p21"/>
            <p:cNvSpPr/>
            <p:nvPr/>
          </p:nvSpPr>
          <p:spPr>
            <a:xfrm flipH="1" rot="5400000">
              <a:off x="9022304" y="-1645696"/>
              <a:ext cx="6339392" cy="24384000"/>
            </a:xfrm>
            <a:custGeom>
              <a:rect b="b" l="l" r="r" t="t"/>
              <a:pathLst>
                <a:path extrusionOk="0" h="24384000" w="6339392">
                  <a:moveTo>
                    <a:pt x="0" y="24384000"/>
                  </a:moveTo>
                  <a:lnTo>
                    <a:pt x="6339392" y="24384000"/>
                  </a:lnTo>
                  <a:lnTo>
                    <a:pt x="6339392" y="0"/>
                  </a:lnTo>
                  <a:lnTo>
                    <a:pt x="0" y="0"/>
                  </a:lnTo>
                  <a:lnTo>
                    <a:pt x="0" y="24384000"/>
                  </a:lnTo>
                  <a:close/>
                </a:path>
              </a:pathLst>
            </a:custGeom>
            <a:blipFill rotWithShape="1">
              <a:blip r:embed="rId3">
                <a:alphaModFix/>
              </a:blip>
              <a:stretch>
                <a:fillRect b="0" l="-29726" r="-254888" t="0"/>
              </a:stretch>
            </a:blipFill>
            <a:ln>
              <a:noFill/>
            </a:ln>
          </p:spPr>
        </p:sp>
      </p:grpSp>
      <p:grpSp>
        <p:nvGrpSpPr>
          <p:cNvPr id="221" name="Google Shape;221;p21"/>
          <p:cNvGrpSpPr/>
          <p:nvPr/>
        </p:nvGrpSpPr>
        <p:grpSpPr>
          <a:xfrm>
            <a:off x="770278" y="798032"/>
            <a:ext cx="16771083" cy="8774008"/>
            <a:chOff x="0" y="-47625"/>
            <a:chExt cx="4417075" cy="2310850"/>
          </a:xfrm>
        </p:grpSpPr>
        <p:sp>
          <p:nvSpPr>
            <p:cNvPr id="222" name="Google Shape;222;p21"/>
            <p:cNvSpPr/>
            <p:nvPr/>
          </p:nvSpPr>
          <p:spPr>
            <a:xfrm>
              <a:off x="0" y="0"/>
              <a:ext cx="4417075" cy="2263225"/>
            </a:xfrm>
            <a:custGeom>
              <a:rect b="b" l="l" r="r" t="t"/>
              <a:pathLst>
                <a:path extrusionOk="0" h="2263225" w="4417075">
                  <a:moveTo>
                    <a:pt x="0" y="0"/>
                  </a:moveTo>
                  <a:lnTo>
                    <a:pt x="4417075" y="0"/>
                  </a:lnTo>
                  <a:lnTo>
                    <a:pt x="4417075" y="2263225"/>
                  </a:lnTo>
                  <a:lnTo>
                    <a:pt x="0" y="2263225"/>
                  </a:lnTo>
                  <a:close/>
                </a:path>
              </a:pathLst>
            </a:custGeom>
            <a:solidFill>
              <a:srgbClr val="0F1A38"/>
            </a:solidFill>
            <a:ln>
              <a:noFill/>
            </a:ln>
          </p:spPr>
        </p:sp>
        <p:sp>
          <p:nvSpPr>
            <p:cNvPr id="223" name="Google Shape;223;p21"/>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224" name="Google Shape;224;p21"/>
          <p:cNvGrpSpPr/>
          <p:nvPr/>
        </p:nvGrpSpPr>
        <p:grpSpPr>
          <a:xfrm>
            <a:off x="1293927" y="1289399"/>
            <a:ext cx="15657332" cy="7789390"/>
            <a:chOff x="0" y="-47625"/>
            <a:chExt cx="4123742" cy="2051527"/>
          </a:xfrm>
        </p:grpSpPr>
        <p:sp>
          <p:nvSpPr>
            <p:cNvPr id="225" name="Google Shape;225;p21"/>
            <p:cNvSpPr/>
            <p:nvPr/>
          </p:nvSpPr>
          <p:spPr>
            <a:xfrm>
              <a:off x="0" y="0"/>
              <a:ext cx="4123742" cy="2003902"/>
            </a:xfrm>
            <a:custGeom>
              <a:rect b="b" l="l" r="r" t="t"/>
              <a:pathLst>
                <a:path extrusionOk="0" h="2003902" w="4123742">
                  <a:moveTo>
                    <a:pt x="0" y="0"/>
                  </a:moveTo>
                  <a:lnTo>
                    <a:pt x="4123742" y="0"/>
                  </a:lnTo>
                  <a:lnTo>
                    <a:pt x="4123742" y="2003902"/>
                  </a:lnTo>
                  <a:lnTo>
                    <a:pt x="0" y="2003902"/>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226" name="Google Shape;226;p21"/>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27" name="Google Shape;227;p21"/>
          <p:cNvSpPr txBox="1"/>
          <p:nvPr/>
        </p:nvSpPr>
        <p:spPr>
          <a:xfrm>
            <a:off x="3729073" y="3765012"/>
            <a:ext cx="10829854" cy="1376643"/>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9000">
                <a:solidFill>
                  <a:srgbClr val="FFFFFF"/>
                </a:solidFill>
                <a:latin typeface="Archivo Black"/>
                <a:ea typeface="Archivo Black"/>
                <a:cs typeface="Archivo Black"/>
                <a:sym typeface="Archivo Black"/>
              </a:rPr>
              <a:t>Thank you!</a:t>
            </a:r>
            <a:endParaRPr/>
          </a:p>
        </p:txBody>
      </p:sp>
      <p:sp>
        <p:nvSpPr>
          <p:cNvPr id="228" name="Google Shape;228;p21"/>
          <p:cNvSpPr/>
          <p:nvPr/>
        </p:nvSpPr>
        <p:spPr>
          <a:xfrm>
            <a:off x="4358480" y="3019785"/>
            <a:ext cx="1475595" cy="782066"/>
          </a:xfrm>
          <a:custGeom>
            <a:rect b="b" l="l" r="r" t="t"/>
            <a:pathLst>
              <a:path extrusionOk="0" h="782066" w="1475595">
                <a:moveTo>
                  <a:pt x="0" y="0"/>
                </a:moveTo>
                <a:lnTo>
                  <a:pt x="1475595" y="0"/>
                </a:lnTo>
                <a:lnTo>
                  <a:pt x="1475595" y="782066"/>
                </a:lnTo>
                <a:lnTo>
                  <a:pt x="0" y="782066"/>
                </a:lnTo>
                <a:lnTo>
                  <a:pt x="0" y="0"/>
                </a:lnTo>
                <a:close/>
              </a:path>
            </a:pathLst>
          </a:custGeom>
          <a:blipFill rotWithShape="1">
            <a:blip r:embed="rId4">
              <a:alphaModFix/>
            </a:blip>
            <a:stretch>
              <a:fillRect b="0" l="0" r="0" t="0"/>
            </a:stretch>
          </a:blipFill>
          <a:ln>
            <a:noFill/>
          </a:ln>
        </p:spPr>
      </p:sp>
      <p:sp>
        <p:nvSpPr>
          <p:cNvPr id="229" name="Google Shape;229;p21"/>
          <p:cNvSpPr/>
          <p:nvPr/>
        </p:nvSpPr>
        <p:spPr>
          <a:xfrm>
            <a:off x="11574369" y="6720088"/>
            <a:ext cx="2389457" cy="1266412"/>
          </a:xfrm>
          <a:custGeom>
            <a:rect b="b" l="l" r="r" t="t"/>
            <a:pathLst>
              <a:path extrusionOk="0" h="1266412" w="2389457">
                <a:moveTo>
                  <a:pt x="0" y="0"/>
                </a:moveTo>
                <a:lnTo>
                  <a:pt x="2389456" y="0"/>
                </a:lnTo>
                <a:lnTo>
                  <a:pt x="2389456" y="1266412"/>
                </a:lnTo>
                <a:lnTo>
                  <a:pt x="0" y="1266412"/>
                </a:lnTo>
                <a:lnTo>
                  <a:pt x="0" y="0"/>
                </a:lnTo>
                <a:close/>
              </a:path>
            </a:pathLst>
          </a:custGeom>
          <a:blipFill rotWithShape="1">
            <a:blip r:embed="rId4">
              <a:alphaModFix/>
            </a:blip>
            <a:stretch>
              <a:fillRect b="0" l="0" r="0" t="0"/>
            </a:stretch>
          </a:blipFill>
          <a:ln>
            <a:noFill/>
          </a:ln>
        </p:spPr>
      </p:sp>
      <p:sp>
        <p:nvSpPr>
          <p:cNvPr id="230" name="Google Shape;230;p21"/>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A38"/>
        </a:solidFill>
      </p:bgPr>
    </p:bg>
    <p:spTree>
      <p:nvGrpSpPr>
        <p:cNvPr id="62" name="Shape 62"/>
        <p:cNvGrpSpPr/>
        <p:nvPr/>
      </p:nvGrpSpPr>
      <p:grpSpPr>
        <a:xfrm>
          <a:off x="0" y="0"/>
          <a:ext cx="0" cy="0"/>
          <a:chOff x="0" y="0"/>
          <a:chExt cx="0" cy="0"/>
        </a:xfrm>
      </p:grpSpPr>
      <p:grpSp>
        <p:nvGrpSpPr>
          <p:cNvPr id="63" name="Google Shape;63;p11"/>
          <p:cNvGrpSpPr/>
          <p:nvPr/>
        </p:nvGrpSpPr>
        <p:grpSpPr>
          <a:xfrm>
            <a:off x="0" y="0"/>
            <a:ext cx="18288000" cy="10287000"/>
            <a:chOff x="0" y="0"/>
            <a:chExt cx="24384000" cy="13716000"/>
          </a:xfrm>
        </p:grpSpPr>
        <p:sp>
          <p:nvSpPr>
            <p:cNvPr id="64" name="Google Shape;64;p11"/>
            <p:cNvSpPr/>
            <p:nvPr/>
          </p:nvSpPr>
          <p:spPr>
            <a:xfrm rot="5400000">
              <a:off x="8503696" y="-8503696"/>
              <a:ext cx="7376608" cy="24384000"/>
            </a:xfrm>
            <a:custGeom>
              <a:rect b="b" l="l" r="r" t="t"/>
              <a:pathLst>
                <a:path extrusionOk="0" h="24384000" w="7376608">
                  <a:moveTo>
                    <a:pt x="0" y="0"/>
                  </a:moveTo>
                  <a:lnTo>
                    <a:pt x="7376608" y="0"/>
                  </a:lnTo>
                  <a:lnTo>
                    <a:pt x="7376608" y="24384000"/>
                  </a:lnTo>
                  <a:lnTo>
                    <a:pt x="0" y="24384000"/>
                  </a:lnTo>
                  <a:lnTo>
                    <a:pt x="0" y="0"/>
                  </a:lnTo>
                  <a:close/>
                </a:path>
              </a:pathLst>
            </a:custGeom>
            <a:blipFill rotWithShape="1">
              <a:blip r:embed="rId3">
                <a:alphaModFix/>
              </a:blip>
              <a:stretch>
                <a:fillRect b="0" l="-25548" r="-205007" t="0"/>
              </a:stretch>
            </a:blipFill>
            <a:ln>
              <a:noFill/>
            </a:ln>
          </p:spPr>
        </p:sp>
        <p:sp>
          <p:nvSpPr>
            <p:cNvPr id="65" name="Google Shape;65;p11"/>
            <p:cNvSpPr/>
            <p:nvPr/>
          </p:nvSpPr>
          <p:spPr>
            <a:xfrm flipH="1" rot="5400000">
              <a:off x="9022304" y="-1645696"/>
              <a:ext cx="6339392" cy="24384000"/>
            </a:xfrm>
            <a:custGeom>
              <a:rect b="b" l="l" r="r" t="t"/>
              <a:pathLst>
                <a:path extrusionOk="0" h="24384000" w="6339392">
                  <a:moveTo>
                    <a:pt x="0" y="24384000"/>
                  </a:moveTo>
                  <a:lnTo>
                    <a:pt x="6339392" y="24384000"/>
                  </a:lnTo>
                  <a:lnTo>
                    <a:pt x="6339392" y="0"/>
                  </a:lnTo>
                  <a:lnTo>
                    <a:pt x="0" y="0"/>
                  </a:lnTo>
                  <a:lnTo>
                    <a:pt x="0" y="24384000"/>
                  </a:lnTo>
                  <a:close/>
                </a:path>
              </a:pathLst>
            </a:custGeom>
            <a:blipFill rotWithShape="1">
              <a:blip r:embed="rId3">
                <a:alphaModFix/>
              </a:blip>
              <a:stretch>
                <a:fillRect b="0" l="-29726" r="-254888" t="0"/>
              </a:stretch>
            </a:blipFill>
            <a:ln>
              <a:noFill/>
            </a:ln>
          </p:spPr>
        </p:sp>
      </p:grpSp>
      <p:grpSp>
        <p:nvGrpSpPr>
          <p:cNvPr id="66" name="Google Shape;66;p11"/>
          <p:cNvGrpSpPr/>
          <p:nvPr/>
        </p:nvGrpSpPr>
        <p:grpSpPr>
          <a:xfrm>
            <a:off x="770278" y="798032"/>
            <a:ext cx="16771083" cy="8774008"/>
            <a:chOff x="0" y="-47625"/>
            <a:chExt cx="4417075" cy="2310850"/>
          </a:xfrm>
        </p:grpSpPr>
        <p:sp>
          <p:nvSpPr>
            <p:cNvPr id="67" name="Google Shape;67;p11"/>
            <p:cNvSpPr/>
            <p:nvPr/>
          </p:nvSpPr>
          <p:spPr>
            <a:xfrm>
              <a:off x="0" y="0"/>
              <a:ext cx="4417075" cy="2263225"/>
            </a:xfrm>
            <a:custGeom>
              <a:rect b="b" l="l" r="r" t="t"/>
              <a:pathLst>
                <a:path extrusionOk="0" h="2263225" w="4417075">
                  <a:moveTo>
                    <a:pt x="0" y="0"/>
                  </a:moveTo>
                  <a:lnTo>
                    <a:pt x="4417075" y="0"/>
                  </a:lnTo>
                  <a:lnTo>
                    <a:pt x="4417075" y="2263225"/>
                  </a:lnTo>
                  <a:lnTo>
                    <a:pt x="0" y="2263225"/>
                  </a:lnTo>
                  <a:close/>
                </a:path>
              </a:pathLst>
            </a:custGeom>
            <a:solidFill>
              <a:srgbClr val="0F1A38"/>
            </a:solidFill>
            <a:ln>
              <a:noFill/>
            </a:ln>
          </p:spPr>
        </p:sp>
        <p:sp>
          <p:nvSpPr>
            <p:cNvPr id="68" name="Google Shape;68;p11"/>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cxnSp>
        <p:nvCxnSpPr>
          <p:cNvPr id="69" name="Google Shape;69;p11"/>
          <p:cNvCxnSpPr/>
          <p:nvPr/>
        </p:nvCxnSpPr>
        <p:spPr>
          <a:xfrm>
            <a:off x="870564" y="3779565"/>
            <a:ext cx="19200" cy="5495400"/>
          </a:xfrm>
          <a:prstGeom prst="straightConnector1">
            <a:avLst/>
          </a:prstGeom>
          <a:noFill/>
          <a:ln cap="flat" cmpd="sng" w="38100">
            <a:solidFill>
              <a:srgbClr val="FFFFFF"/>
            </a:solidFill>
            <a:prstDash val="solid"/>
            <a:round/>
            <a:headEnd len="sm" w="sm" type="none"/>
            <a:tailEnd len="sm" w="sm" type="none"/>
          </a:ln>
        </p:spPr>
      </p:cxnSp>
      <p:cxnSp>
        <p:nvCxnSpPr>
          <p:cNvPr id="70" name="Google Shape;70;p11"/>
          <p:cNvCxnSpPr/>
          <p:nvPr/>
        </p:nvCxnSpPr>
        <p:spPr>
          <a:xfrm>
            <a:off x="654991" y="3779515"/>
            <a:ext cx="19200" cy="5495400"/>
          </a:xfrm>
          <a:prstGeom prst="straightConnector1">
            <a:avLst/>
          </a:prstGeom>
          <a:noFill/>
          <a:ln cap="flat" cmpd="sng" w="38100">
            <a:solidFill>
              <a:srgbClr val="FFFFFF"/>
            </a:solidFill>
            <a:prstDash val="solid"/>
            <a:round/>
            <a:headEnd len="sm" w="sm" type="none"/>
            <a:tailEnd len="sm" w="sm" type="none"/>
          </a:ln>
        </p:spPr>
      </p:cxnSp>
      <p:sp>
        <p:nvSpPr>
          <p:cNvPr id="71" name="Google Shape;71;p11"/>
          <p:cNvSpPr txBox="1"/>
          <p:nvPr/>
        </p:nvSpPr>
        <p:spPr>
          <a:xfrm>
            <a:off x="997725" y="3623675"/>
            <a:ext cx="14413800" cy="44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4200">
                <a:solidFill>
                  <a:schemeClr val="lt1"/>
                </a:solidFill>
                <a:latin typeface="Times New Roman"/>
                <a:ea typeface="Times New Roman"/>
                <a:cs typeface="Times New Roman"/>
                <a:sym typeface="Times New Roman"/>
              </a:rPr>
              <a:t>Presented by</a:t>
            </a:r>
            <a:endParaRPr sz="4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b="1" lang="en-US" sz="5000">
                <a:solidFill>
                  <a:schemeClr val="lt1"/>
                </a:solidFill>
                <a:latin typeface="Times New Roman"/>
                <a:ea typeface="Times New Roman"/>
                <a:cs typeface="Times New Roman"/>
                <a:sym typeface="Times New Roman"/>
              </a:rPr>
              <a:t>Jannatus Sakira Khondaker</a:t>
            </a:r>
            <a:endParaRPr b="1" sz="50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b="1" lang="en-US" sz="5000">
                <a:solidFill>
                  <a:schemeClr val="lt1"/>
                </a:solidFill>
                <a:latin typeface="Times New Roman"/>
                <a:ea typeface="Times New Roman"/>
                <a:cs typeface="Times New Roman"/>
                <a:sym typeface="Times New Roman"/>
              </a:rPr>
              <a:t>Id - 20301468</a:t>
            </a:r>
            <a:endParaRPr b="1" sz="50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b="1" lang="en-US" sz="5000">
                <a:solidFill>
                  <a:schemeClr val="lt1"/>
                </a:solidFill>
                <a:latin typeface="Times New Roman"/>
                <a:ea typeface="Times New Roman"/>
                <a:cs typeface="Times New Roman"/>
                <a:sym typeface="Times New Roman"/>
              </a:rPr>
              <a:t>Team - 10</a:t>
            </a:r>
            <a:endParaRPr b="1" sz="5000">
              <a:solidFill>
                <a:schemeClr val="lt1"/>
              </a:solidFill>
              <a:latin typeface="Times New Roman"/>
              <a:ea typeface="Times New Roman"/>
              <a:cs typeface="Times New Roman"/>
              <a:sym typeface="Times New Roman"/>
            </a:endParaRPr>
          </a:p>
        </p:txBody>
      </p:sp>
      <p:sp>
        <p:nvSpPr>
          <p:cNvPr id="72" name="Google Shape;72;p11"/>
          <p:cNvSpPr txBox="1"/>
          <p:nvPr/>
        </p:nvSpPr>
        <p:spPr>
          <a:xfrm>
            <a:off x="6914525" y="7781200"/>
            <a:ext cx="10419000" cy="14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4200">
                <a:solidFill>
                  <a:schemeClr val="lt1"/>
                </a:solidFill>
                <a:latin typeface="Times New Roman"/>
                <a:ea typeface="Times New Roman"/>
                <a:cs typeface="Times New Roman"/>
                <a:sym typeface="Times New Roman"/>
              </a:rPr>
              <a:t>RA - SANIA AZHMEE BHUIYAN</a:t>
            </a:r>
            <a:endParaRPr sz="4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US" sz="4200">
                <a:solidFill>
                  <a:schemeClr val="lt1"/>
                </a:solidFill>
                <a:latin typeface="Times New Roman"/>
                <a:ea typeface="Times New Roman"/>
                <a:cs typeface="Times New Roman"/>
                <a:sym typeface="Times New Roman"/>
              </a:rPr>
              <a:t>ST - MEHNAZ ARA FAZAL</a:t>
            </a:r>
            <a:endParaRPr sz="4200">
              <a:solidFill>
                <a:schemeClr val="lt1"/>
              </a:solidFill>
              <a:latin typeface="Times New Roman"/>
              <a:ea typeface="Times New Roman"/>
              <a:cs typeface="Times New Roman"/>
              <a:sym typeface="Times New Roman"/>
            </a:endParaRPr>
          </a:p>
        </p:txBody>
      </p:sp>
      <p:sp>
        <p:nvSpPr>
          <p:cNvPr id="73" name="Google Shape;73;p11"/>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A38"/>
        </a:solidFill>
      </p:bgPr>
    </p:bg>
    <p:spTree>
      <p:nvGrpSpPr>
        <p:cNvPr id="77" name="Shape 77"/>
        <p:cNvGrpSpPr/>
        <p:nvPr/>
      </p:nvGrpSpPr>
      <p:grpSpPr>
        <a:xfrm>
          <a:off x="0" y="0"/>
          <a:ext cx="0" cy="0"/>
          <a:chOff x="0" y="0"/>
          <a:chExt cx="0" cy="0"/>
        </a:xfrm>
      </p:grpSpPr>
      <p:sp>
        <p:nvSpPr>
          <p:cNvPr id="78" name="Google Shape;78;p12"/>
          <p:cNvSpPr/>
          <p:nvPr/>
        </p:nvSpPr>
        <p:spPr>
          <a:xfrm rot="5400000">
            <a:off x="6377772" y="-6377772"/>
            <a:ext cx="5532456" cy="18288000"/>
          </a:xfrm>
          <a:custGeom>
            <a:rect b="b" l="l" r="r" t="t"/>
            <a:pathLst>
              <a:path extrusionOk="0" h="18288000" w="5532456">
                <a:moveTo>
                  <a:pt x="0" y="0"/>
                </a:moveTo>
                <a:lnTo>
                  <a:pt x="5532456" y="0"/>
                </a:lnTo>
                <a:lnTo>
                  <a:pt x="5532456" y="18288000"/>
                </a:lnTo>
                <a:lnTo>
                  <a:pt x="0" y="18288000"/>
                </a:lnTo>
                <a:lnTo>
                  <a:pt x="0" y="0"/>
                </a:lnTo>
                <a:close/>
              </a:path>
            </a:pathLst>
          </a:custGeom>
          <a:blipFill rotWithShape="1">
            <a:blip r:embed="rId3">
              <a:alphaModFix/>
            </a:blip>
            <a:stretch>
              <a:fillRect b="0" l="-25548" r="-205007" t="0"/>
            </a:stretch>
          </a:blipFill>
          <a:ln>
            <a:noFill/>
          </a:ln>
        </p:spPr>
      </p:sp>
      <p:grpSp>
        <p:nvGrpSpPr>
          <p:cNvPr id="79" name="Google Shape;79;p12"/>
          <p:cNvGrpSpPr/>
          <p:nvPr/>
        </p:nvGrpSpPr>
        <p:grpSpPr>
          <a:xfrm rot="-5400000">
            <a:off x="5619849" y="-7096189"/>
            <a:ext cx="6883185" cy="18453126"/>
            <a:chOff x="0" y="-47625"/>
            <a:chExt cx="1812855" cy="4860082"/>
          </a:xfrm>
        </p:grpSpPr>
        <p:sp>
          <p:nvSpPr>
            <p:cNvPr id="80" name="Google Shape;80;p12"/>
            <p:cNvSpPr/>
            <p:nvPr/>
          </p:nvSpPr>
          <p:spPr>
            <a:xfrm>
              <a:off x="0" y="0"/>
              <a:ext cx="1812855" cy="4812457"/>
            </a:xfrm>
            <a:custGeom>
              <a:rect b="b" l="l" r="r" t="t"/>
              <a:pathLst>
                <a:path extrusionOk="0" h="4812457" w="1812855">
                  <a:moveTo>
                    <a:pt x="0" y="0"/>
                  </a:moveTo>
                  <a:lnTo>
                    <a:pt x="1812855" y="0"/>
                  </a:lnTo>
                  <a:lnTo>
                    <a:pt x="1812855" y="4812457"/>
                  </a:lnTo>
                  <a:lnTo>
                    <a:pt x="0" y="4812457"/>
                  </a:lnTo>
                  <a:close/>
                </a:path>
              </a:pathLst>
            </a:custGeom>
            <a:gradFill>
              <a:gsLst>
                <a:gs pos="0">
                  <a:srgbClr val="0F1A38"/>
                </a:gs>
                <a:gs pos="50000">
                  <a:srgbClr val="0F1A38"/>
                </a:gs>
                <a:gs pos="100000">
                  <a:srgbClr val="0F1A38">
                    <a:alpha val="0"/>
                  </a:srgbClr>
                </a:gs>
              </a:gsLst>
              <a:lin ang="0" scaled="0"/>
            </a:gradFill>
            <a:ln>
              <a:noFill/>
            </a:ln>
          </p:spPr>
        </p:sp>
        <p:sp>
          <p:nvSpPr>
            <p:cNvPr id="81" name="Google Shape;81;p12"/>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82" name="Google Shape;82;p12"/>
          <p:cNvPicPr preferRelativeResize="0"/>
          <p:nvPr/>
        </p:nvPicPr>
        <p:blipFill rotWithShape="1">
          <a:blip r:embed="rId3">
            <a:alphaModFix/>
          </a:blip>
          <a:srcRect b="17334" l="0" r="0" t="17335"/>
          <a:stretch/>
        </p:blipFill>
        <p:spPr>
          <a:xfrm>
            <a:off x="10996030" y="1456248"/>
            <a:ext cx="5760568" cy="3763292"/>
          </a:xfrm>
          <a:prstGeom prst="rect">
            <a:avLst/>
          </a:prstGeom>
          <a:noFill/>
          <a:ln>
            <a:noFill/>
          </a:ln>
        </p:spPr>
      </p:pic>
      <p:pic>
        <p:nvPicPr>
          <p:cNvPr id="83" name="Google Shape;83;p12"/>
          <p:cNvPicPr preferRelativeResize="0"/>
          <p:nvPr/>
        </p:nvPicPr>
        <p:blipFill rotWithShape="1">
          <a:blip r:embed="rId3">
            <a:alphaModFix/>
          </a:blip>
          <a:srcRect b="17334" l="0" r="0" t="17335"/>
          <a:stretch/>
        </p:blipFill>
        <p:spPr>
          <a:xfrm>
            <a:off x="1623306" y="1456248"/>
            <a:ext cx="5760568" cy="3763292"/>
          </a:xfrm>
          <a:prstGeom prst="rect">
            <a:avLst/>
          </a:prstGeom>
          <a:noFill/>
          <a:ln>
            <a:noFill/>
          </a:ln>
        </p:spPr>
      </p:pic>
      <p:sp>
        <p:nvSpPr>
          <p:cNvPr id="84" name="Google Shape;84;p12"/>
          <p:cNvSpPr txBox="1"/>
          <p:nvPr/>
        </p:nvSpPr>
        <p:spPr>
          <a:xfrm>
            <a:off x="1365337" y="2328108"/>
            <a:ext cx="15557400" cy="2019600"/>
          </a:xfrm>
          <a:prstGeom prst="rect">
            <a:avLst/>
          </a:prstGeom>
          <a:noFill/>
          <a:ln>
            <a:noFill/>
          </a:ln>
        </p:spPr>
        <p:txBody>
          <a:bodyPr anchorCtr="0" anchor="t" bIns="0" lIns="0" spcFirstLastPara="1" rIns="0" wrap="square" tIns="0">
            <a:spAutoFit/>
          </a:bodyPr>
          <a:lstStyle/>
          <a:p>
            <a:pPr indent="0" lvl="0" marL="0" marR="0" rtl="0" algn="ctr">
              <a:lnSpc>
                <a:spcPct val="80000"/>
              </a:lnSpc>
              <a:spcBef>
                <a:spcPts val="0"/>
              </a:spcBef>
              <a:spcAft>
                <a:spcPts val="0"/>
              </a:spcAft>
              <a:buNone/>
            </a:pPr>
            <a:r>
              <a:rPr b="1" lang="en-US" sz="8200">
                <a:solidFill>
                  <a:srgbClr val="71CBEF"/>
                </a:solidFill>
                <a:highlight>
                  <a:srgbClr val="0F1A38"/>
                </a:highlight>
                <a:latin typeface="Times New Roman"/>
                <a:ea typeface="Times New Roman"/>
                <a:cs typeface="Times New Roman"/>
                <a:sym typeface="Times New Roman"/>
              </a:rPr>
              <a:t>About this </a:t>
            </a:r>
            <a:endParaRPr b="1" sz="8200">
              <a:solidFill>
                <a:srgbClr val="71CBEF"/>
              </a:solidFill>
              <a:highlight>
                <a:srgbClr val="0F1A38"/>
              </a:highlight>
              <a:latin typeface="Times New Roman"/>
              <a:ea typeface="Times New Roman"/>
              <a:cs typeface="Times New Roman"/>
              <a:sym typeface="Times New Roman"/>
            </a:endParaRPr>
          </a:p>
          <a:p>
            <a:pPr indent="0" lvl="0" marL="0" marR="0" rtl="0" algn="ctr">
              <a:lnSpc>
                <a:spcPct val="80000"/>
              </a:lnSpc>
              <a:spcBef>
                <a:spcPts val="0"/>
              </a:spcBef>
              <a:spcAft>
                <a:spcPts val="0"/>
              </a:spcAft>
              <a:buNone/>
            </a:pPr>
            <a:r>
              <a:rPr b="1" lang="en-US" sz="8200">
                <a:solidFill>
                  <a:srgbClr val="71CBEF"/>
                </a:solidFill>
                <a:highlight>
                  <a:srgbClr val="0F1A38"/>
                </a:highlight>
                <a:latin typeface="Times New Roman"/>
                <a:ea typeface="Times New Roman"/>
                <a:cs typeface="Times New Roman"/>
                <a:sym typeface="Times New Roman"/>
              </a:rPr>
              <a:t>Presentation</a:t>
            </a:r>
            <a:endParaRPr b="1" sz="1800">
              <a:highlight>
                <a:srgbClr val="0F1A38"/>
              </a:highlight>
              <a:latin typeface="Times New Roman"/>
              <a:ea typeface="Times New Roman"/>
              <a:cs typeface="Times New Roman"/>
              <a:sym typeface="Times New Roman"/>
            </a:endParaRPr>
          </a:p>
        </p:txBody>
      </p:sp>
      <p:sp>
        <p:nvSpPr>
          <p:cNvPr id="85" name="Google Shape;85;p12"/>
          <p:cNvSpPr txBox="1"/>
          <p:nvPr/>
        </p:nvSpPr>
        <p:spPr>
          <a:xfrm>
            <a:off x="1365337" y="8007350"/>
            <a:ext cx="15557400" cy="2154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t/>
            </a:r>
            <a:endParaRPr/>
          </a:p>
        </p:txBody>
      </p:sp>
      <p:sp>
        <p:nvSpPr>
          <p:cNvPr id="86" name="Google Shape;86;p12"/>
          <p:cNvSpPr txBox="1"/>
          <p:nvPr/>
        </p:nvSpPr>
        <p:spPr>
          <a:xfrm>
            <a:off x="1091925" y="5344875"/>
            <a:ext cx="15690000" cy="35232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900"/>
              </a:spcBef>
              <a:spcAft>
                <a:spcPts val="0"/>
              </a:spcAft>
              <a:buNone/>
            </a:pPr>
            <a:r>
              <a:rPr lang="en-US" sz="3200">
                <a:solidFill>
                  <a:schemeClr val="lt1"/>
                </a:solidFill>
                <a:latin typeface="Times New Roman"/>
                <a:ea typeface="Times New Roman"/>
                <a:cs typeface="Times New Roman"/>
                <a:sym typeface="Times New Roman"/>
              </a:rPr>
              <a:t>This paper proposes a framework called BAT-KBQA, which uses transfer learning and BERT to improve the accuracy of Chinese knowledge base question answering.</a:t>
            </a:r>
            <a:endParaRPr sz="3200">
              <a:solidFill>
                <a:schemeClr val="lt1"/>
              </a:solidFill>
              <a:latin typeface="Times New Roman"/>
              <a:ea typeface="Times New Roman"/>
              <a:cs typeface="Times New Roman"/>
              <a:sym typeface="Times New Roman"/>
            </a:endParaRPr>
          </a:p>
          <a:p>
            <a:pPr indent="0" lvl="0" marL="457200" rtl="0" algn="l">
              <a:lnSpc>
                <a:spcPct val="115000"/>
              </a:lnSpc>
              <a:spcBef>
                <a:spcPts val="900"/>
              </a:spcBef>
              <a:spcAft>
                <a:spcPts val="0"/>
              </a:spcAft>
              <a:buNone/>
            </a:pPr>
            <a:r>
              <a:t/>
            </a:r>
            <a:endParaRPr sz="3200">
              <a:solidFill>
                <a:schemeClr val="lt1"/>
              </a:solidFill>
              <a:latin typeface="Times New Roman"/>
              <a:ea typeface="Times New Roman"/>
              <a:cs typeface="Times New Roman"/>
              <a:sym typeface="Times New Roman"/>
            </a:endParaRPr>
          </a:p>
          <a:p>
            <a:pPr indent="0" lvl="0" marL="457200" rtl="0" algn="l">
              <a:lnSpc>
                <a:spcPct val="115000"/>
              </a:lnSpc>
              <a:spcBef>
                <a:spcPts val="900"/>
              </a:spcBef>
              <a:spcAft>
                <a:spcPts val="0"/>
              </a:spcAft>
              <a:buNone/>
            </a:pPr>
            <a:r>
              <a:rPr lang="en-US" sz="3200">
                <a:solidFill>
                  <a:schemeClr val="lt1"/>
                </a:solidFill>
                <a:latin typeface="Times New Roman"/>
                <a:ea typeface="Times New Roman"/>
                <a:cs typeface="Times New Roman"/>
                <a:sym typeface="Times New Roman"/>
              </a:rPr>
              <a:t>The paper evaluates the framework on a large-scale Chinese knowledge base and shows that it outperforms several baselines and achieves state-of-the-art results.</a:t>
            </a:r>
            <a:endParaRPr sz="3200">
              <a:solidFill>
                <a:schemeClr val="lt1"/>
              </a:solidFill>
              <a:latin typeface="Times New Roman"/>
              <a:ea typeface="Times New Roman"/>
              <a:cs typeface="Times New Roman"/>
              <a:sym typeface="Times New Roman"/>
            </a:endParaRPr>
          </a:p>
          <a:p>
            <a:pPr indent="0" lvl="0" marL="457200" rtl="0" algn="l">
              <a:lnSpc>
                <a:spcPct val="115000"/>
              </a:lnSpc>
              <a:spcBef>
                <a:spcPts val="900"/>
              </a:spcBef>
              <a:spcAft>
                <a:spcPts val="0"/>
              </a:spcAft>
              <a:buNone/>
            </a:pPr>
            <a:r>
              <a:t/>
            </a:r>
            <a:endParaRPr sz="4300">
              <a:solidFill>
                <a:schemeClr val="accent5"/>
              </a:solidFill>
              <a:latin typeface="Times New Roman"/>
              <a:ea typeface="Times New Roman"/>
              <a:cs typeface="Times New Roman"/>
              <a:sym typeface="Times New Roman"/>
            </a:endParaRPr>
          </a:p>
        </p:txBody>
      </p:sp>
      <p:sp>
        <p:nvSpPr>
          <p:cNvPr id="87" name="Google Shape;87;p12"/>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A38"/>
        </a:solidFill>
      </p:bgPr>
    </p:bg>
    <p:spTree>
      <p:nvGrpSpPr>
        <p:cNvPr id="91" name="Shape 91"/>
        <p:cNvGrpSpPr/>
        <p:nvPr/>
      </p:nvGrpSpPr>
      <p:grpSpPr>
        <a:xfrm>
          <a:off x="0" y="0"/>
          <a:ext cx="0" cy="0"/>
          <a:chOff x="0" y="0"/>
          <a:chExt cx="0" cy="0"/>
        </a:xfrm>
      </p:grpSpPr>
      <p:grpSp>
        <p:nvGrpSpPr>
          <p:cNvPr id="92" name="Google Shape;92;p13"/>
          <p:cNvGrpSpPr/>
          <p:nvPr/>
        </p:nvGrpSpPr>
        <p:grpSpPr>
          <a:xfrm>
            <a:off x="0" y="0"/>
            <a:ext cx="18288000" cy="10287000"/>
            <a:chOff x="0" y="0"/>
            <a:chExt cx="24384000" cy="13716000"/>
          </a:xfrm>
        </p:grpSpPr>
        <p:sp>
          <p:nvSpPr>
            <p:cNvPr id="93" name="Google Shape;93;p13"/>
            <p:cNvSpPr/>
            <p:nvPr/>
          </p:nvSpPr>
          <p:spPr>
            <a:xfrm rot="5400000">
              <a:off x="8503696" y="-8503696"/>
              <a:ext cx="7376608" cy="24384000"/>
            </a:xfrm>
            <a:custGeom>
              <a:rect b="b" l="l" r="r" t="t"/>
              <a:pathLst>
                <a:path extrusionOk="0" h="24384000" w="7376608">
                  <a:moveTo>
                    <a:pt x="0" y="0"/>
                  </a:moveTo>
                  <a:lnTo>
                    <a:pt x="7376608" y="0"/>
                  </a:lnTo>
                  <a:lnTo>
                    <a:pt x="7376608" y="24384000"/>
                  </a:lnTo>
                  <a:lnTo>
                    <a:pt x="0" y="24384000"/>
                  </a:lnTo>
                  <a:lnTo>
                    <a:pt x="0" y="0"/>
                  </a:lnTo>
                  <a:close/>
                </a:path>
              </a:pathLst>
            </a:custGeom>
            <a:blipFill rotWithShape="1">
              <a:blip r:embed="rId3">
                <a:alphaModFix/>
              </a:blip>
              <a:stretch>
                <a:fillRect b="0" l="-25548" r="-205007" t="0"/>
              </a:stretch>
            </a:blipFill>
            <a:ln>
              <a:noFill/>
            </a:ln>
          </p:spPr>
        </p:sp>
        <p:sp>
          <p:nvSpPr>
            <p:cNvPr id="94" name="Google Shape;94;p13"/>
            <p:cNvSpPr/>
            <p:nvPr/>
          </p:nvSpPr>
          <p:spPr>
            <a:xfrm flipH="1" rot="5400000">
              <a:off x="9022304" y="-1645696"/>
              <a:ext cx="6339392" cy="24384000"/>
            </a:xfrm>
            <a:custGeom>
              <a:rect b="b" l="l" r="r" t="t"/>
              <a:pathLst>
                <a:path extrusionOk="0" h="24384000" w="6339392">
                  <a:moveTo>
                    <a:pt x="0" y="24384000"/>
                  </a:moveTo>
                  <a:lnTo>
                    <a:pt x="6339392" y="24384000"/>
                  </a:lnTo>
                  <a:lnTo>
                    <a:pt x="6339392" y="0"/>
                  </a:lnTo>
                  <a:lnTo>
                    <a:pt x="0" y="0"/>
                  </a:lnTo>
                  <a:lnTo>
                    <a:pt x="0" y="24384000"/>
                  </a:lnTo>
                  <a:close/>
                </a:path>
              </a:pathLst>
            </a:custGeom>
            <a:blipFill rotWithShape="1">
              <a:blip r:embed="rId3">
                <a:alphaModFix/>
              </a:blip>
              <a:stretch>
                <a:fillRect b="0" l="-29726" r="-254888" t="0"/>
              </a:stretch>
            </a:blipFill>
            <a:ln>
              <a:noFill/>
            </a:ln>
          </p:spPr>
        </p:sp>
      </p:grpSp>
      <p:grpSp>
        <p:nvGrpSpPr>
          <p:cNvPr id="95" name="Google Shape;95;p13"/>
          <p:cNvGrpSpPr/>
          <p:nvPr/>
        </p:nvGrpSpPr>
        <p:grpSpPr>
          <a:xfrm>
            <a:off x="770278" y="798032"/>
            <a:ext cx="16771083" cy="8774008"/>
            <a:chOff x="0" y="-241102"/>
            <a:chExt cx="22361444" cy="11698677"/>
          </a:xfrm>
        </p:grpSpPr>
        <p:grpSp>
          <p:nvGrpSpPr>
            <p:cNvPr id="96" name="Google Shape;96;p13"/>
            <p:cNvGrpSpPr/>
            <p:nvPr/>
          </p:nvGrpSpPr>
          <p:grpSpPr>
            <a:xfrm>
              <a:off x="0" y="-241102"/>
              <a:ext cx="22361444" cy="11698677"/>
              <a:chOff x="0" y="-47625"/>
              <a:chExt cx="4417075" cy="2310850"/>
            </a:xfrm>
          </p:grpSpPr>
          <p:sp>
            <p:nvSpPr>
              <p:cNvPr id="97" name="Google Shape;97;p13"/>
              <p:cNvSpPr/>
              <p:nvPr/>
            </p:nvSpPr>
            <p:spPr>
              <a:xfrm>
                <a:off x="0" y="0"/>
                <a:ext cx="4417075" cy="2263225"/>
              </a:xfrm>
              <a:custGeom>
                <a:rect b="b" l="l" r="r" t="t"/>
                <a:pathLst>
                  <a:path extrusionOk="0" h="2263225" w="4417075">
                    <a:moveTo>
                      <a:pt x="0" y="0"/>
                    </a:moveTo>
                    <a:lnTo>
                      <a:pt x="4417075" y="0"/>
                    </a:lnTo>
                    <a:lnTo>
                      <a:pt x="4417075" y="2263225"/>
                    </a:lnTo>
                    <a:lnTo>
                      <a:pt x="0" y="2263225"/>
                    </a:lnTo>
                    <a:close/>
                  </a:path>
                </a:pathLst>
              </a:custGeom>
              <a:solidFill>
                <a:srgbClr val="0F1A38"/>
              </a:solidFill>
              <a:ln>
                <a:noFill/>
              </a:ln>
            </p:spPr>
          </p:sp>
          <p:sp>
            <p:nvSpPr>
              <p:cNvPr id="98" name="Google Shape;98;p13"/>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99" name="Google Shape;99;p13"/>
            <p:cNvGrpSpPr/>
            <p:nvPr/>
          </p:nvGrpSpPr>
          <p:grpSpPr>
            <a:xfrm>
              <a:off x="698199" y="414054"/>
              <a:ext cx="20876442" cy="10385854"/>
              <a:chOff x="0" y="-47625"/>
              <a:chExt cx="4123742" cy="2051527"/>
            </a:xfrm>
          </p:grpSpPr>
          <p:sp>
            <p:nvSpPr>
              <p:cNvPr id="100" name="Google Shape;100;p13"/>
              <p:cNvSpPr/>
              <p:nvPr/>
            </p:nvSpPr>
            <p:spPr>
              <a:xfrm>
                <a:off x="0" y="0"/>
                <a:ext cx="4123742" cy="2003902"/>
              </a:xfrm>
              <a:custGeom>
                <a:rect b="b" l="l" r="r" t="t"/>
                <a:pathLst>
                  <a:path extrusionOk="0" h="2003902" w="4123742">
                    <a:moveTo>
                      <a:pt x="0" y="0"/>
                    </a:moveTo>
                    <a:lnTo>
                      <a:pt x="4123742" y="0"/>
                    </a:lnTo>
                    <a:lnTo>
                      <a:pt x="4123742" y="2003902"/>
                    </a:lnTo>
                    <a:lnTo>
                      <a:pt x="0" y="2003902"/>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101" name="Google Shape;101;p13"/>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sp>
        <p:nvSpPr>
          <p:cNvPr id="102" name="Google Shape;102;p13"/>
          <p:cNvSpPr txBox="1"/>
          <p:nvPr/>
        </p:nvSpPr>
        <p:spPr>
          <a:xfrm>
            <a:off x="7490963" y="6605962"/>
            <a:ext cx="3306000" cy="554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3600">
                <a:solidFill>
                  <a:srgbClr val="71CBEF"/>
                </a:solidFill>
                <a:latin typeface="Times New Roman"/>
                <a:ea typeface="Times New Roman"/>
                <a:cs typeface="Times New Roman"/>
                <a:sym typeface="Times New Roman"/>
              </a:rPr>
              <a:t>Limitations</a:t>
            </a:r>
            <a:endParaRPr b="1" sz="1800">
              <a:latin typeface="Times New Roman"/>
              <a:ea typeface="Times New Roman"/>
              <a:cs typeface="Times New Roman"/>
              <a:sym typeface="Times New Roman"/>
            </a:endParaRPr>
          </a:p>
        </p:txBody>
      </p:sp>
      <p:sp>
        <p:nvSpPr>
          <p:cNvPr id="103" name="Google Shape;103;p13"/>
          <p:cNvSpPr txBox="1"/>
          <p:nvPr/>
        </p:nvSpPr>
        <p:spPr>
          <a:xfrm>
            <a:off x="2865983" y="6605962"/>
            <a:ext cx="3306000" cy="554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3600">
                <a:solidFill>
                  <a:srgbClr val="71CBEF"/>
                </a:solidFill>
                <a:latin typeface="Times New Roman"/>
                <a:ea typeface="Times New Roman"/>
                <a:cs typeface="Times New Roman"/>
                <a:sym typeface="Times New Roman"/>
              </a:rPr>
              <a:t>Summary</a:t>
            </a:r>
            <a:endParaRPr b="1" sz="1800">
              <a:latin typeface="Times New Roman"/>
              <a:ea typeface="Times New Roman"/>
              <a:cs typeface="Times New Roman"/>
              <a:sym typeface="Times New Roman"/>
            </a:endParaRPr>
          </a:p>
        </p:txBody>
      </p:sp>
      <p:sp>
        <p:nvSpPr>
          <p:cNvPr id="104" name="Google Shape;104;p13"/>
          <p:cNvSpPr txBox="1"/>
          <p:nvPr/>
        </p:nvSpPr>
        <p:spPr>
          <a:xfrm>
            <a:off x="11966284" y="6605962"/>
            <a:ext cx="3794400" cy="554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US" sz="3600">
                <a:solidFill>
                  <a:srgbClr val="71CBEF"/>
                </a:solidFill>
                <a:latin typeface="Times New Roman"/>
                <a:ea typeface="Times New Roman"/>
                <a:cs typeface="Times New Roman"/>
                <a:sym typeface="Times New Roman"/>
              </a:rPr>
              <a:t>Synthesis</a:t>
            </a:r>
            <a:endParaRPr b="1" sz="1800">
              <a:latin typeface="Times New Roman"/>
              <a:ea typeface="Times New Roman"/>
              <a:cs typeface="Times New Roman"/>
              <a:sym typeface="Times New Roman"/>
            </a:endParaRPr>
          </a:p>
        </p:txBody>
      </p:sp>
      <p:sp>
        <p:nvSpPr>
          <p:cNvPr id="105" name="Google Shape;105;p13"/>
          <p:cNvSpPr txBox="1"/>
          <p:nvPr/>
        </p:nvSpPr>
        <p:spPr>
          <a:xfrm>
            <a:off x="4339826" y="1920206"/>
            <a:ext cx="9608400" cy="1077600"/>
          </a:xfrm>
          <a:prstGeom prst="rect">
            <a:avLst/>
          </a:prstGeom>
          <a:noFill/>
          <a:ln>
            <a:noFill/>
          </a:ln>
        </p:spPr>
        <p:txBody>
          <a:bodyPr anchorCtr="0" anchor="t" bIns="0" lIns="0" spcFirstLastPara="1" rIns="0" wrap="square" tIns="0">
            <a:spAutoFit/>
          </a:bodyPr>
          <a:lstStyle/>
          <a:p>
            <a:pPr indent="0" lvl="0" marL="0" marR="0" rtl="0" algn="ctr">
              <a:lnSpc>
                <a:spcPct val="120002"/>
              </a:lnSpc>
              <a:spcBef>
                <a:spcPts val="0"/>
              </a:spcBef>
              <a:spcAft>
                <a:spcPts val="0"/>
              </a:spcAft>
              <a:buNone/>
            </a:pPr>
            <a:r>
              <a:rPr b="1" i="0" lang="en-US" sz="7000" u="none" cap="none" strike="noStrike">
                <a:solidFill>
                  <a:srgbClr val="FFFFFF"/>
                </a:solidFill>
                <a:latin typeface="Times New Roman"/>
                <a:ea typeface="Times New Roman"/>
                <a:cs typeface="Times New Roman"/>
                <a:sym typeface="Times New Roman"/>
              </a:rPr>
              <a:t>Table Of Contents</a:t>
            </a:r>
            <a:endParaRPr b="1" sz="7000">
              <a:latin typeface="Times New Roman"/>
              <a:ea typeface="Times New Roman"/>
              <a:cs typeface="Times New Roman"/>
              <a:sym typeface="Times New Roman"/>
            </a:endParaRPr>
          </a:p>
        </p:txBody>
      </p:sp>
      <p:pic>
        <p:nvPicPr>
          <p:cNvPr id="106" name="Google Shape;106;p13"/>
          <p:cNvPicPr preferRelativeResize="0"/>
          <p:nvPr/>
        </p:nvPicPr>
        <p:blipFill>
          <a:blip r:embed="rId4">
            <a:alphaModFix/>
          </a:blip>
          <a:stretch>
            <a:fillRect/>
          </a:stretch>
        </p:blipFill>
        <p:spPr>
          <a:xfrm>
            <a:off x="3392888" y="3738525"/>
            <a:ext cx="2111980" cy="2111980"/>
          </a:xfrm>
          <a:prstGeom prst="rect">
            <a:avLst/>
          </a:prstGeom>
          <a:noFill/>
          <a:ln>
            <a:noFill/>
          </a:ln>
        </p:spPr>
      </p:pic>
      <p:pic>
        <p:nvPicPr>
          <p:cNvPr id="107" name="Google Shape;107;p13"/>
          <p:cNvPicPr preferRelativeResize="0"/>
          <p:nvPr/>
        </p:nvPicPr>
        <p:blipFill>
          <a:blip r:embed="rId4">
            <a:alphaModFix/>
          </a:blip>
          <a:stretch>
            <a:fillRect/>
          </a:stretch>
        </p:blipFill>
        <p:spPr>
          <a:xfrm>
            <a:off x="12807532" y="3738520"/>
            <a:ext cx="2111980" cy="2111980"/>
          </a:xfrm>
          <a:prstGeom prst="rect">
            <a:avLst/>
          </a:prstGeom>
          <a:noFill/>
          <a:ln>
            <a:noFill/>
          </a:ln>
        </p:spPr>
      </p:pic>
      <p:pic>
        <p:nvPicPr>
          <p:cNvPr id="108" name="Google Shape;108;p13"/>
          <p:cNvPicPr preferRelativeResize="0"/>
          <p:nvPr/>
        </p:nvPicPr>
        <p:blipFill>
          <a:blip r:embed="rId5">
            <a:alphaModFix/>
          </a:blip>
          <a:stretch>
            <a:fillRect/>
          </a:stretch>
        </p:blipFill>
        <p:spPr>
          <a:xfrm>
            <a:off x="8087988" y="3738525"/>
            <a:ext cx="2111975" cy="2111975"/>
          </a:xfrm>
          <a:prstGeom prst="rect">
            <a:avLst/>
          </a:prstGeom>
          <a:noFill/>
          <a:ln>
            <a:noFill/>
          </a:ln>
        </p:spPr>
      </p:pic>
      <p:sp>
        <p:nvSpPr>
          <p:cNvPr id="109" name="Google Shape;109;p13"/>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A38"/>
        </a:solidFill>
      </p:bgPr>
    </p:bg>
    <p:spTree>
      <p:nvGrpSpPr>
        <p:cNvPr id="113" name="Shape 113"/>
        <p:cNvGrpSpPr/>
        <p:nvPr/>
      </p:nvGrpSpPr>
      <p:grpSpPr>
        <a:xfrm>
          <a:off x="0" y="0"/>
          <a:ext cx="0" cy="0"/>
          <a:chOff x="0" y="0"/>
          <a:chExt cx="0" cy="0"/>
        </a:xfrm>
      </p:grpSpPr>
      <p:grpSp>
        <p:nvGrpSpPr>
          <p:cNvPr id="114" name="Google Shape;114;p14"/>
          <p:cNvGrpSpPr/>
          <p:nvPr/>
        </p:nvGrpSpPr>
        <p:grpSpPr>
          <a:xfrm>
            <a:off x="777407" y="847874"/>
            <a:ext cx="16173852" cy="8410426"/>
            <a:chOff x="0" y="-47625"/>
            <a:chExt cx="4259780" cy="2215092"/>
          </a:xfrm>
        </p:grpSpPr>
        <p:sp>
          <p:nvSpPr>
            <p:cNvPr id="115" name="Google Shape;115;p14"/>
            <p:cNvSpPr/>
            <p:nvPr/>
          </p:nvSpPr>
          <p:spPr>
            <a:xfrm>
              <a:off x="0" y="0"/>
              <a:ext cx="4259780" cy="2167467"/>
            </a:xfrm>
            <a:custGeom>
              <a:rect b="b" l="l" r="r" t="t"/>
              <a:pathLst>
                <a:path extrusionOk="0" h="2167467" w="4259780">
                  <a:moveTo>
                    <a:pt x="0" y="0"/>
                  </a:moveTo>
                  <a:lnTo>
                    <a:pt x="4259780" y="0"/>
                  </a:lnTo>
                  <a:lnTo>
                    <a:pt x="4259780" y="2167467"/>
                  </a:lnTo>
                  <a:lnTo>
                    <a:pt x="0" y="2167467"/>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116" name="Google Shape;116;p14"/>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7" name="Google Shape;117;p14"/>
          <p:cNvSpPr txBox="1"/>
          <p:nvPr/>
        </p:nvSpPr>
        <p:spPr>
          <a:xfrm>
            <a:off x="1613453" y="3799124"/>
            <a:ext cx="8418000" cy="1385400"/>
          </a:xfrm>
          <a:prstGeom prst="rect">
            <a:avLst/>
          </a:prstGeom>
          <a:noFill/>
          <a:ln>
            <a:noFill/>
          </a:ln>
        </p:spPr>
        <p:txBody>
          <a:bodyPr anchorCtr="0" anchor="t" bIns="0" lIns="0" spcFirstLastPara="1" rIns="0" wrap="square" tIns="0">
            <a:spAutoFit/>
          </a:bodyPr>
          <a:lstStyle/>
          <a:p>
            <a:pPr indent="0" lvl="0" marL="0" marR="0" rtl="0" algn="just">
              <a:lnSpc>
                <a:spcPct val="120000"/>
              </a:lnSpc>
              <a:spcBef>
                <a:spcPts val="0"/>
              </a:spcBef>
              <a:spcAft>
                <a:spcPts val="0"/>
              </a:spcAft>
              <a:buNone/>
            </a:pPr>
            <a:r>
              <a:rPr b="1" lang="en-US" sz="9000">
                <a:solidFill>
                  <a:srgbClr val="71CBEF"/>
                </a:solidFill>
                <a:latin typeface="Times New Roman"/>
                <a:ea typeface="Times New Roman"/>
                <a:cs typeface="Times New Roman"/>
                <a:sym typeface="Times New Roman"/>
              </a:rPr>
              <a:t>Summary</a:t>
            </a:r>
            <a:endParaRPr b="1">
              <a:latin typeface="Times New Roman"/>
              <a:ea typeface="Times New Roman"/>
              <a:cs typeface="Times New Roman"/>
              <a:sym typeface="Times New Roman"/>
            </a:endParaRPr>
          </a:p>
        </p:txBody>
      </p:sp>
      <p:sp>
        <p:nvSpPr>
          <p:cNvPr id="118" name="Google Shape;118;p14"/>
          <p:cNvSpPr/>
          <p:nvPr/>
        </p:nvSpPr>
        <p:spPr>
          <a:xfrm>
            <a:off x="5130990" y="5798284"/>
            <a:ext cx="4722948" cy="4344779"/>
          </a:xfrm>
          <a:custGeom>
            <a:rect b="b" l="l" r="r" t="t"/>
            <a:pathLst>
              <a:path extrusionOk="0" h="4344779" w="4722948">
                <a:moveTo>
                  <a:pt x="0" y="0"/>
                </a:moveTo>
                <a:lnTo>
                  <a:pt x="4722948" y="0"/>
                </a:lnTo>
                <a:lnTo>
                  <a:pt x="4722948" y="4344779"/>
                </a:lnTo>
                <a:lnTo>
                  <a:pt x="0" y="4344779"/>
                </a:lnTo>
                <a:lnTo>
                  <a:pt x="0" y="0"/>
                </a:lnTo>
                <a:close/>
              </a:path>
            </a:pathLst>
          </a:custGeom>
          <a:blipFill rotWithShape="1">
            <a:blip r:embed="rId3">
              <a:alphaModFix/>
            </a:blip>
            <a:stretch>
              <a:fillRect b="0" l="0" r="0" t="-8701"/>
            </a:stretch>
          </a:blipFill>
          <a:ln>
            <a:noFill/>
          </a:ln>
        </p:spPr>
      </p:sp>
      <p:grpSp>
        <p:nvGrpSpPr>
          <p:cNvPr id="119" name="Google Shape;119;p14"/>
          <p:cNvGrpSpPr/>
          <p:nvPr/>
        </p:nvGrpSpPr>
        <p:grpSpPr>
          <a:xfrm>
            <a:off x="1462245" y="-180826"/>
            <a:ext cx="3086101" cy="3692058"/>
            <a:chOff x="0" y="-47625"/>
            <a:chExt cx="812800" cy="972394"/>
          </a:xfrm>
        </p:grpSpPr>
        <p:sp>
          <p:nvSpPr>
            <p:cNvPr id="120" name="Google Shape;120;p14"/>
            <p:cNvSpPr/>
            <p:nvPr/>
          </p:nvSpPr>
          <p:spPr>
            <a:xfrm>
              <a:off x="0" y="0"/>
              <a:ext cx="296125" cy="924769"/>
            </a:xfrm>
            <a:custGeom>
              <a:rect b="b" l="l" r="r" t="t"/>
              <a:pathLst>
                <a:path extrusionOk="0" h="924769" w="296125">
                  <a:moveTo>
                    <a:pt x="0" y="0"/>
                  </a:moveTo>
                  <a:lnTo>
                    <a:pt x="296125" y="0"/>
                  </a:lnTo>
                  <a:lnTo>
                    <a:pt x="296125" y="924769"/>
                  </a:lnTo>
                  <a:lnTo>
                    <a:pt x="0" y="924769"/>
                  </a:lnTo>
                  <a:close/>
                </a:path>
              </a:pathLst>
            </a:custGeom>
            <a:solidFill>
              <a:srgbClr val="2D5B8F"/>
            </a:solidFill>
            <a:ln>
              <a:noFill/>
            </a:ln>
          </p:spPr>
        </p:sp>
        <p:sp>
          <p:nvSpPr>
            <p:cNvPr id="121" name="Google Shape;121;p14"/>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22" name="Google Shape;122;p14"/>
          <p:cNvPicPr preferRelativeResize="0"/>
          <p:nvPr/>
        </p:nvPicPr>
        <p:blipFill>
          <a:blip r:embed="rId4">
            <a:alphaModFix/>
          </a:blip>
          <a:stretch>
            <a:fillRect/>
          </a:stretch>
        </p:blipFill>
        <p:spPr>
          <a:xfrm>
            <a:off x="9993150" y="-1239600"/>
            <a:ext cx="12766500" cy="12766200"/>
          </a:xfrm>
          <a:prstGeom prst="ellipse">
            <a:avLst/>
          </a:prstGeom>
          <a:noFill/>
          <a:ln>
            <a:noFill/>
          </a:ln>
        </p:spPr>
      </p:pic>
      <p:sp>
        <p:nvSpPr>
          <p:cNvPr id="123" name="Google Shape;123;p14"/>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A38"/>
        </a:solidFill>
      </p:bgPr>
    </p:bg>
    <p:spTree>
      <p:nvGrpSpPr>
        <p:cNvPr id="127" name="Shape 127"/>
        <p:cNvGrpSpPr/>
        <p:nvPr/>
      </p:nvGrpSpPr>
      <p:grpSpPr>
        <a:xfrm>
          <a:off x="0" y="0"/>
          <a:ext cx="0" cy="0"/>
          <a:chOff x="0" y="0"/>
          <a:chExt cx="0" cy="0"/>
        </a:xfrm>
      </p:grpSpPr>
      <p:grpSp>
        <p:nvGrpSpPr>
          <p:cNvPr id="128" name="Google Shape;128;p15"/>
          <p:cNvGrpSpPr/>
          <p:nvPr/>
        </p:nvGrpSpPr>
        <p:grpSpPr>
          <a:xfrm>
            <a:off x="777407" y="847873"/>
            <a:ext cx="16173959" cy="8410483"/>
            <a:chOff x="0" y="-47625"/>
            <a:chExt cx="4259780" cy="2215092"/>
          </a:xfrm>
        </p:grpSpPr>
        <p:sp>
          <p:nvSpPr>
            <p:cNvPr id="129" name="Google Shape;129;p15"/>
            <p:cNvSpPr/>
            <p:nvPr/>
          </p:nvSpPr>
          <p:spPr>
            <a:xfrm>
              <a:off x="0" y="0"/>
              <a:ext cx="4259780" cy="2167467"/>
            </a:xfrm>
            <a:custGeom>
              <a:rect b="b" l="l" r="r" t="t"/>
              <a:pathLst>
                <a:path extrusionOk="0" h="2167467" w="4259780">
                  <a:moveTo>
                    <a:pt x="0" y="0"/>
                  </a:moveTo>
                  <a:lnTo>
                    <a:pt x="4259780" y="0"/>
                  </a:lnTo>
                  <a:lnTo>
                    <a:pt x="4259780" y="2167467"/>
                  </a:lnTo>
                  <a:lnTo>
                    <a:pt x="0" y="2167467"/>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130" name="Google Shape;130;p15"/>
            <p:cNvSpPr txBox="1"/>
            <p:nvPr/>
          </p:nvSpPr>
          <p:spPr>
            <a:xfrm>
              <a:off x="0" y="-47625"/>
              <a:ext cx="812700" cy="860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31" name="Google Shape;131;p15"/>
          <p:cNvSpPr txBox="1"/>
          <p:nvPr/>
        </p:nvSpPr>
        <p:spPr>
          <a:xfrm>
            <a:off x="1438275" y="1526171"/>
            <a:ext cx="8307000" cy="10005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6500">
                <a:solidFill>
                  <a:schemeClr val="accent3"/>
                </a:solidFill>
                <a:latin typeface="Times New Roman"/>
                <a:ea typeface="Times New Roman"/>
                <a:cs typeface="Times New Roman"/>
                <a:sym typeface="Times New Roman"/>
              </a:rPr>
              <a:t>Hypothesis</a:t>
            </a:r>
            <a:endParaRPr sz="400">
              <a:solidFill>
                <a:schemeClr val="accent3"/>
              </a:solidFill>
              <a:latin typeface="Times New Roman"/>
              <a:ea typeface="Times New Roman"/>
              <a:cs typeface="Times New Roman"/>
              <a:sym typeface="Times New Roman"/>
            </a:endParaRPr>
          </a:p>
        </p:txBody>
      </p:sp>
      <p:sp>
        <p:nvSpPr>
          <p:cNvPr id="132" name="Google Shape;132;p15"/>
          <p:cNvSpPr txBox="1"/>
          <p:nvPr/>
        </p:nvSpPr>
        <p:spPr>
          <a:xfrm>
            <a:off x="938675" y="2703400"/>
            <a:ext cx="8501700" cy="5687400"/>
          </a:xfrm>
          <a:prstGeom prst="rect">
            <a:avLst/>
          </a:prstGeom>
          <a:noFill/>
          <a:ln>
            <a:noFill/>
          </a:ln>
        </p:spPr>
        <p:txBody>
          <a:bodyPr anchorCtr="0" anchor="t" bIns="0" lIns="0" spcFirstLastPara="1" rIns="0" wrap="square" tIns="0">
            <a:spAutoFit/>
          </a:bodyPr>
          <a:lstStyle/>
          <a:p>
            <a:pPr indent="0" lvl="0" marL="457200" rtl="0" algn="l">
              <a:lnSpc>
                <a:spcPct val="150000"/>
              </a:lnSpc>
              <a:spcBef>
                <a:spcPts val="900"/>
              </a:spcBef>
              <a:spcAft>
                <a:spcPts val="0"/>
              </a:spcAft>
              <a:buNone/>
            </a:pPr>
            <a:r>
              <a:rPr lang="en-US" sz="3000">
                <a:solidFill>
                  <a:schemeClr val="lt1"/>
                </a:solidFill>
                <a:latin typeface="Times New Roman"/>
                <a:ea typeface="Times New Roman"/>
                <a:cs typeface="Times New Roman"/>
                <a:sym typeface="Times New Roman"/>
              </a:rPr>
              <a:t>The paper aims to address some of the challenges and limitations of existing methods for Chinese knowledge base question answering, such as the complexity and ambiguity of Chinese entity </a:t>
            </a:r>
            <a:endParaRPr sz="3000">
              <a:solidFill>
                <a:schemeClr val="lt1"/>
              </a:solidFill>
              <a:latin typeface="Times New Roman"/>
              <a:ea typeface="Times New Roman"/>
              <a:cs typeface="Times New Roman"/>
              <a:sym typeface="Times New Roman"/>
            </a:endParaRPr>
          </a:p>
          <a:p>
            <a:pPr indent="0" lvl="0" marL="457200" rtl="0" algn="l">
              <a:lnSpc>
                <a:spcPct val="150000"/>
              </a:lnSpc>
              <a:spcBef>
                <a:spcPts val="900"/>
              </a:spcBef>
              <a:spcAft>
                <a:spcPts val="0"/>
              </a:spcAft>
              <a:buNone/>
            </a:pPr>
            <a:r>
              <a:rPr lang="en-US" sz="3000">
                <a:solidFill>
                  <a:schemeClr val="lt1"/>
                </a:solidFill>
                <a:latin typeface="Times New Roman"/>
                <a:ea typeface="Times New Roman"/>
                <a:cs typeface="Times New Roman"/>
                <a:sym typeface="Times New Roman"/>
              </a:rPr>
              <a:t>linking, the lack of association between entities </a:t>
            </a:r>
            <a:endParaRPr sz="3000">
              <a:solidFill>
                <a:schemeClr val="lt1"/>
              </a:solidFill>
              <a:latin typeface="Times New Roman"/>
              <a:ea typeface="Times New Roman"/>
              <a:cs typeface="Times New Roman"/>
              <a:sym typeface="Times New Roman"/>
            </a:endParaRPr>
          </a:p>
          <a:p>
            <a:pPr indent="0" lvl="0" marL="457200" rtl="0" algn="l">
              <a:lnSpc>
                <a:spcPct val="150000"/>
              </a:lnSpc>
              <a:spcBef>
                <a:spcPts val="900"/>
              </a:spcBef>
              <a:spcAft>
                <a:spcPts val="0"/>
              </a:spcAft>
              <a:buNone/>
            </a:pPr>
            <a:r>
              <a:rPr lang="en-US" sz="3000">
                <a:solidFill>
                  <a:schemeClr val="lt1"/>
                </a:solidFill>
                <a:latin typeface="Times New Roman"/>
                <a:ea typeface="Times New Roman"/>
                <a:cs typeface="Times New Roman"/>
                <a:sym typeface="Times New Roman"/>
              </a:rPr>
              <a:t>and predicates, and the difficulty of generalizing </a:t>
            </a:r>
            <a:endParaRPr sz="3000">
              <a:solidFill>
                <a:schemeClr val="lt1"/>
              </a:solidFill>
              <a:latin typeface="Times New Roman"/>
              <a:ea typeface="Times New Roman"/>
              <a:cs typeface="Times New Roman"/>
              <a:sym typeface="Times New Roman"/>
            </a:endParaRPr>
          </a:p>
          <a:p>
            <a:pPr indent="0" lvl="0" marL="457200" rtl="0" algn="l">
              <a:lnSpc>
                <a:spcPct val="150000"/>
              </a:lnSpc>
              <a:spcBef>
                <a:spcPts val="900"/>
              </a:spcBef>
              <a:spcAft>
                <a:spcPts val="0"/>
              </a:spcAft>
              <a:buNone/>
            </a:pPr>
            <a:r>
              <a:rPr lang="en-US" sz="3000">
                <a:solidFill>
                  <a:schemeClr val="lt1"/>
                </a:solidFill>
                <a:latin typeface="Times New Roman"/>
                <a:ea typeface="Times New Roman"/>
                <a:cs typeface="Times New Roman"/>
                <a:sym typeface="Times New Roman"/>
              </a:rPr>
              <a:t>to different domains and knowledge bases.</a:t>
            </a:r>
            <a:endParaRPr sz="3000">
              <a:solidFill>
                <a:schemeClr val="lt1"/>
              </a:solidFill>
              <a:latin typeface="Times New Roman"/>
              <a:ea typeface="Times New Roman"/>
              <a:cs typeface="Times New Roman"/>
              <a:sym typeface="Times New Roman"/>
            </a:endParaRPr>
          </a:p>
          <a:p>
            <a:pPr indent="0" lvl="0" marL="0" marR="0" rtl="0" algn="l">
              <a:lnSpc>
                <a:spcPct val="120000"/>
              </a:lnSpc>
              <a:spcBef>
                <a:spcPts val="0"/>
              </a:spcBef>
              <a:spcAft>
                <a:spcPts val="0"/>
              </a:spcAft>
              <a:buNone/>
            </a:pPr>
            <a:r>
              <a:t/>
            </a:r>
            <a:endParaRPr sz="3200">
              <a:solidFill>
                <a:srgbClr val="71CBEF"/>
              </a:solidFill>
            </a:endParaRPr>
          </a:p>
        </p:txBody>
      </p:sp>
      <p:pic>
        <p:nvPicPr>
          <p:cNvPr id="133" name="Google Shape;133;p15"/>
          <p:cNvPicPr preferRelativeResize="0"/>
          <p:nvPr/>
        </p:nvPicPr>
        <p:blipFill>
          <a:blip r:embed="rId3">
            <a:alphaModFix/>
          </a:blip>
          <a:stretch>
            <a:fillRect/>
          </a:stretch>
        </p:blipFill>
        <p:spPr>
          <a:xfrm>
            <a:off x="10642600" y="0"/>
            <a:ext cx="7645400" cy="10287000"/>
          </a:xfrm>
          <a:prstGeom prst="rect">
            <a:avLst/>
          </a:prstGeom>
          <a:noFill/>
          <a:ln>
            <a:noFill/>
          </a:ln>
        </p:spPr>
      </p:pic>
      <p:sp>
        <p:nvSpPr>
          <p:cNvPr id="134" name="Google Shape;134;p15"/>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A38"/>
        </a:solidFill>
      </p:bgPr>
    </p:bg>
    <p:spTree>
      <p:nvGrpSpPr>
        <p:cNvPr id="138" name="Shape 138"/>
        <p:cNvGrpSpPr/>
        <p:nvPr/>
      </p:nvGrpSpPr>
      <p:grpSpPr>
        <a:xfrm>
          <a:off x="0" y="0"/>
          <a:ext cx="0" cy="0"/>
          <a:chOff x="0" y="0"/>
          <a:chExt cx="0" cy="0"/>
        </a:xfrm>
      </p:grpSpPr>
      <p:sp>
        <p:nvSpPr>
          <p:cNvPr id="139" name="Google Shape;139;p16"/>
          <p:cNvSpPr/>
          <p:nvPr/>
        </p:nvSpPr>
        <p:spPr>
          <a:xfrm>
            <a:off x="777407" y="1028700"/>
            <a:ext cx="16176515" cy="8230956"/>
          </a:xfrm>
          <a:custGeom>
            <a:rect b="b" l="l" r="r" t="t"/>
            <a:pathLst>
              <a:path extrusionOk="0" h="2167467" w="4259780">
                <a:moveTo>
                  <a:pt x="0" y="0"/>
                </a:moveTo>
                <a:lnTo>
                  <a:pt x="4259780" y="0"/>
                </a:lnTo>
                <a:lnTo>
                  <a:pt x="4259780" y="2167467"/>
                </a:lnTo>
                <a:lnTo>
                  <a:pt x="0" y="2167467"/>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140" name="Google Shape;140;p16"/>
          <p:cNvSpPr txBox="1"/>
          <p:nvPr/>
        </p:nvSpPr>
        <p:spPr>
          <a:xfrm>
            <a:off x="1438275" y="1526171"/>
            <a:ext cx="8307000" cy="1154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500">
                <a:solidFill>
                  <a:srgbClr val="FFFFFF"/>
                </a:solidFill>
                <a:latin typeface="Archivo Black"/>
                <a:ea typeface="Archivo Black"/>
                <a:cs typeface="Archivo Black"/>
                <a:sym typeface="Archivo Black"/>
              </a:rPr>
              <a:t>Contribution</a:t>
            </a:r>
            <a:endParaRPr/>
          </a:p>
        </p:txBody>
      </p:sp>
      <p:sp>
        <p:nvSpPr>
          <p:cNvPr id="141" name="Google Shape;141;p16"/>
          <p:cNvSpPr txBox="1"/>
          <p:nvPr/>
        </p:nvSpPr>
        <p:spPr>
          <a:xfrm>
            <a:off x="1230600" y="3084400"/>
            <a:ext cx="5156400" cy="3032400"/>
          </a:xfrm>
          <a:prstGeom prst="rect">
            <a:avLst/>
          </a:prstGeom>
          <a:noFill/>
          <a:ln cap="flat" cmpd="sng" w="9525">
            <a:solidFill>
              <a:srgbClr val="FFFFFF"/>
            </a:solidFill>
            <a:prstDash val="solid"/>
            <a:round/>
            <a:headEnd len="sm" w="sm" type="none"/>
            <a:tailEnd len="sm" w="sm" type="none"/>
          </a:ln>
        </p:spPr>
        <p:txBody>
          <a:bodyPr anchorCtr="0" anchor="t" bIns="0" lIns="0" spcFirstLastPara="1" rIns="0" wrap="square" tIns="0">
            <a:spAutoFit/>
          </a:bodyPr>
          <a:lstStyle/>
          <a:p>
            <a:pPr indent="0" lvl="0" marL="457200" rtl="0" algn="l">
              <a:lnSpc>
                <a:spcPct val="150000"/>
              </a:lnSpc>
              <a:spcBef>
                <a:spcPts val="1800"/>
              </a:spcBef>
              <a:spcAft>
                <a:spcPts val="0"/>
              </a:spcAft>
              <a:buNone/>
            </a:pPr>
            <a:r>
              <a:rPr lang="en-US" sz="2200">
                <a:solidFill>
                  <a:schemeClr val="lt2"/>
                </a:solidFill>
                <a:latin typeface="Times New Roman"/>
                <a:ea typeface="Times New Roman"/>
                <a:cs typeface="Times New Roman"/>
                <a:sym typeface="Times New Roman"/>
              </a:rPr>
              <a:t>It proposes a transfer learning approach that leverages a character segmentation task to enhance the performance of named entity recognition, which is crucial for entity linking.</a:t>
            </a:r>
            <a:endParaRPr sz="2200">
              <a:solidFill>
                <a:schemeClr val="lt2"/>
              </a:solidFill>
              <a:latin typeface="Times New Roman"/>
              <a:ea typeface="Times New Roman"/>
              <a:cs typeface="Times New Roman"/>
              <a:sym typeface="Times New Roman"/>
            </a:endParaRPr>
          </a:p>
          <a:p>
            <a:pPr indent="0" lvl="0" marL="0" marR="0" rtl="0" algn="l">
              <a:lnSpc>
                <a:spcPct val="120000"/>
              </a:lnSpc>
              <a:spcBef>
                <a:spcPts val="0"/>
              </a:spcBef>
              <a:spcAft>
                <a:spcPts val="0"/>
              </a:spcAft>
              <a:buNone/>
            </a:pPr>
            <a:r>
              <a:t/>
            </a:r>
            <a:endParaRPr sz="3200">
              <a:solidFill>
                <a:srgbClr val="71CBEF"/>
              </a:solidFill>
            </a:endParaRPr>
          </a:p>
        </p:txBody>
      </p:sp>
      <p:sp>
        <p:nvSpPr>
          <p:cNvPr id="142" name="Google Shape;142;p16"/>
          <p:cNvSpPr txBox="1"/>
          <p:nvPr/>
        </p:nvSpPr>
        <p:spPr>
          <a:xfrm>
            <a:off x="6710125" y="3084400"/>
            <a:ext cx="5668200" cy="3032400"/>
          </a:xfrm>
          <a:prstGeom prst="rect">
            <a:avLst/>
          </a:prstGeom>
          <a:noFill/>
          <a:ln cap="flat" cmpd="sng" w="9525">
            <a:solidFill>
              <a:srgbClr val="FFFFFF"/>
            </a:solidFill>
            <a:prstDash val="solid"/>
            <a:round/>
            <a:headEnd len="sm" w="sm" type="none"/>
            <a:tailEnd len="sm" w="sm" type="none"/>
          </a:ln>
        </p:spPr>
        <p:txBody>
          <a:bodyPr anchorCtr="0" anchor="t" bIns="0" lIns="0" spcFirstLastPara="1" rIns="0" wrap="square" tIns="0">
            <a:spAutoFit/>
          </a:bodyPr>
          <a:lstStyle/>
          <a:p>
            <a:pPr indent="0" lvl="0" marL="457200" rtl="0" algn="l">
              <a:lnSpc>
                <a:spcPct val="150000"/>
              </a:lnSpc>
              <a:spcBef>
                <a:spcPts val="1800"/>
              </a:spcBef>
              <a:spcAft>
                <a:spcPts val="0"/>
              </a:spcAft>
              <a:buNone/>
            </a:pPr>
            <a:r>
              <a:rPr lang="en-US" sz="2200">
                <a:solidFill>
                  <a:schemeClr val="lt2"/>
                </a:solidFill>
                <a:latin typeface="Times New Roman"/>
                <a:ea typeface="Times New Roman"/>
                <a:cs typeface="Times New Roman"/>
                <a:sym typeface="Times New Roman"/>
              </a:rPr>
              <a:t>It designs a BERT-CNN model for entity disambiguation that incorporates the predicate features of the candidate entities, which can help to resolve the ambiguity and diversity of natural language questions.</a:t>
            </a:r>
            <a:endParaRPr sz="2200">
              <a:solidFill>
                <a:schemeClr val="lt2"/>
              </a:solidFill>
              <a:latin typeface="Times New Roman"/>
              <a:ea typeface="Times New Roman"/>
              <a:cs typeface="Times New Roman"/>
              <a:sym typeface="Times New Roman"/>
            </a:endParaRPr>
          </a:p>
          <a:p>
            <a:pPr indent="0" lvl="0" marL="0" marR="0" rtl="0" algn="l">
              <a:lnSpc>
                <a:spcPct val="120000"/>
              </a:lnSpc>
              <a:spcBef>
                <a:spcPts val="0"/>
              </a:spcBef>
              <a:spcAft>
                <a:spcPts val="0"/>
              </a:spcAft>
              <a:buNone/>
            </a:pPr>
            <a:r>
              <a:t/>
            </a:r>
            <a:endParaRPr sz="3200">
              <a:solidFill>
                <a:srgbClr val="71CBEF"/>
              </a:solidFill>
            </a:endParaRPr>
          </a:p>
        </p:txBody>
      </p:sp>
      <p:sp>
        <p:nvSpPr>
          <p:cNvPr id="143" name="Google Shape;143;p16"/>
          <p:cNvSpPr txBox="1"/>
          <p:nvPr/>
        </p:nvSpPr>
        <p:spPr>
          <a:xfrm>
            <a:off x="1234600" y="6294450"/>
            <a:ext cx="5156400" cy="2524500"/>
          </a:xfrm>
          <a:prstGeom prst="rect">
            <a:avLst/>
          </a:prstGeom>
          <a:noFill/>
          <a:ln cap="flat" cmpd="sng" w="9525">
            <a:solidFill>
              <a:srgbClr val="FFFFFF"/>
            </a:solidFill>
            <a:prstDash val="solid"/>
            <a:round/>
            <a:headEnd len="sm" w="sm" type="none"/>
            <a:tailEnd len="sm" w="sm" type="none"/>
          </a:ln>
        </p:spPr>
        <p:txBody>
          <a:bodyPr anchorCtr="0" anchor="t" bIns="0" lIns="0" spcFirstLastPara="1" rIns="0" wrap="square" tIns="0">
            <a:spAutoFit/>
          </a:bodyPr>
          <a:lstStyle/>
          <a:p>
            <a:pPr indent="0" lvl="0" marL="457200" marR="0" rtl="0" algn="l">
              <a:lnSpc>
                <a:spcPct val="120000"/>
              </a:lnSpc>
              <a:spcBef>
                <a:spcPts val="0"/>
              </a:spcBef>
              <a:spcAft>
                <a:spcPts val="0"/>
              </a:spcAft>
              <a:buNone/>
            </a:pPr>
            <a:r>
              <a:rPr lang="en-US" sz="2200">
                <a:solidFill>
                  <a:schemeClr val="lt2"/>
                </a:solidFill>
                <a:latin typeface="Times New Roman"/>
                <a:ea typeface="Times New Roman"/>
                <a:cs typeface="Times New Roman"/>
                <a:sym typeface="Times New Roman"/>
              </a:rPr>
              <a:t>It develops a BERT-Softmax model for predicate matching that also uses the predicate features of the answer entities, which can increase the relevance and accuracy of the answer selection.</a:t>
            </a:r>
            <a:endParaRPr sz="2200">
              <a:solidFill>
                <a:schemeClr val="lt2"/>
              </a:solidFill>
              <a:latin typeface="Times New Roman"/>
              <a:ea typeface="Times New Roman"/>
              <a:cs typeface="Times New Roman"/>
              <a:sym typeface="Times New Roman"/>
            </a:endParaRPr>
          </a:p>
          <a:p>
            <a:pPr indent="0" lvl="0" marL="0" marR="0" rtl="0" algn="l">
              <a:lnSpc>
                <a:spcPct val="120000"/>
              </a:lnSpc>
              <a:spcBef>
                <a:spcPts val="0"/>
              </a:spcBef>
              <a:spcAft>
                <a:spcPts val="0"/>
              </a:spcAft>
              <a:buNone/>
            </a:pPr>
            <a:r>
              <a:t/>
            </a:r>
            <a:endParaRPr sz="3200">
              <a:solidFill>
                <a:srgbClr val="71CBEF"/>
              </a:solidFill>
            </a:endParaRPr>
          </a:p>
        </p:txBody>
      </p:sp>
      <p:sp>
        <p:nvSpPr>
          <p:cNvPr id="144" name="Google Shape;144;p16"/>
          <p:cNvSpPr txBox="1"/>
          <p:nvPr/>
        </p:nvSpPr>
        <p:spPr>
          <a:xfrm>
            <a:off x="6712125" y="6294450"/>
            <a:ext cx="5668200" cy="3032400"/>
          </a:xfrm>
          <a:prstGeom prst="rect">
            <a:avLst/>
          </a:prstGeom>
          <a:noFill/>
          <a:ln cap="flat" cmpd="sng" w="9525">
            <a:solidFill>
              <a:srgbClr val="FFFFFF"/>
            </a:solidFill>
            <a:prstDash val="solid"/>
            <a:round/>
            <a:headEnd len="sm" w="sm" type="none"/>
            <a:tailEnd len="sm" w="sm" type="none"/>
          </a:ln>
        </p:spPr>
        <p:txBody>
          <a:bodyPr anchorCtr="0" anchor="t" bIns="0" lIns="0" spcFirstLastPara="1" rIns="0" wrap="square" tIns="0">
            <a:spAutoFit/>
          </a:bodyPr>
          <a:lstStyle/>
          <a:p>
            <a:pPr indent="0" lvl="0" marL="457200" rtl="0" algn="l">
              <a:lnSpc>
                <a:spcPct val="150000"/>
              </a:lnSpc>
              <a:spcBef>
                <a:spcPts val="1800"/>
              </a:spcBef>
              <a:spcAft>
                <a:spcPts val="0"/>
              </a:spcAft>
              <a:buNone/>
            </a:pPr>
            <a:r>
              <a:rPr lang="en-US" sz="2200">
                <a:solidFill>
                  <a:schemeClr val="lt2"/>
                </a:solidFill>
                <a:latin typeface="Times New Roman"/>
                <a:ea typeface="Times New Roman"/>
                <a:cs typeface="Times New Roman"/>
                <a:sym typeface="Times New Roman"/>
              </a:rPr>
              <a:t>It conducts extensive experiments on a large-scale Chinese knowledge base and demonstrates the effectiveness and superiority of the proposed framework over several baselines and existing methods.</a:t>
            </a:r>
            <a:endParaRPr sz="2200">
              <a:solidFill>
                <a:schemeClr val="lt2"/>
              </a:solidFill>
              <a:latin typeface="Times New Roman"/>
              <a:ea typeface="Times New Roman"/>
              <a:cs typeface="Times New Roman"/>
              <a:sym typeface="Times New Roman"/>
            </a:endParaRPr>
          </a:p>
          <a:p>
            <a:pPr indent="0" lvl="0" marL="0" marR="0" rtl="0" algn="l">
              <a:lnSpc>
                <a:spcPct val="120000"/>
              </a:lnSpc>
              <a:spcBef>
                <a:spcPts val="0"/>
              </a:spcBef>
              <a:spcAft>
                <a:spcPts val="0"/>
              </a:spcAft>
              <a:buNone/>
            </a:pPr>
            <a:r>
              <a:t/>
            </a:r>
            <a:endParaRPr sz="3200">
              <a:solidFill>
                <a:srgbClr val="71CBEF"/>
              </a:solidFill>
            </a:endParaRPr>
          </a:p>
        </p:txBody>
      </p:sp>
      <p:pic>
        <p:nvPicPr>
          <p:cNvPr id="145" name="Google Shape;145;p16"/>
          <p:cNvPicPr preferRelativeResize="0"/>
          <p:nvPr/>
        </p:nvPicPr>
        <p:blipFill>
          <a:blip r:embed="rId3">
            <a:alphaModFix/>
          </a:blip>
          <a:stretch>
            <a:fillRect/>
          </a:stretch>
        </p:blipFill>
        <p:spPr>
          <a:xfrm>
            <a:off x="12642075" y="0"/>
            <a:ext cx="5645926" cy="10287000"/>
          </a:xfrm>
          <a:prstGeom prst="rect">
            <a:avLst/>
          </a:prstGeom>
          <a:noFill/>
          <a:ln>
            <a:noFill/>
          </a:ln>
        </p:spPr>
      </p:pic>
      <p:cxnSp>
        <p:nvCxnSpPr>
          <p:cNvPr id="146" name="Google Shape;146;p16"/>
          <p:cNvCxnSpPr/>
          <p:nvPr/>
        </p:nvCxnSpPr>
        <p:spPr>
          <a:xfrm flipH="1" rot="10800000">
            <a:off x="6744950" y="8798525"/>
            <a:ext cx="5633400" cy="18900"/>
          </a:xfrm>
          <a:prstGeom prst="straightConnector1">
            <a:avLst/>
          </a:prstGeom>
          <a:noFill/>
          <a:ln cap="flat" cmpd="sng" w="9525">
            <a:solidFill>
              <a:srgbClr val="FFFFFF"/>
            </a:solidFill>
            <a:prstDash val="solid"/>
            <a:round/>
            <a:headEnd len="med" w="med" type="none"/>
            <a:tailEnd len="med" w="med" type="none"/>
          </a:ln>
        </p:spPr>
      </p:cxnSp>
      <p:cxnSp>
        <p:nvCxnSpPr>
          <p:cNvPr id="147" name="Google Shape;147;p16"/>
          <p:cNvCxnSpPr/>
          <p:nvPr/>
        </p:nvCxnSpPr>
        <p:spPr>
          <a:xfrm>
            <a:off x="6763800" y="8817425"/>
            <a:ext cx="0" cy="320400"/>
          </a:xfrm>
          <a:prstGeom prst="straightConnector1">
            <a:avLst/>
          </a:prstGeom>
          <a:noFill/>
          <a:ln cap="flat" cmpd="sng" w="9525">
            <a:solidFill>
              <a:schemeClr val="dk2"/>
            </a:solidFill>
            <a:prstDash val="solid"/>
            <a:round/>
            <a:headEnd len="med" w="med" type="none"/>
            <a:tailEnd len="med" w="med" type="none"/>
          </a:ln>
        </p:spPr>
      </p:cxnSp>
      <p:sp>
        <p:nvSpPr>
          <p:cNvPr id="148" name="Google Shape;148;p16"/>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F1A38"/>
        </a:solidFill>
      </p:bgPr>
    </p:bg>
    <p:spTree>
      <p:nvGrpSpPr>
        <p:cNvPr id="152" name="Shape 152"/>
        <p:cNvGrpSpPr/>
        <p:nvPr/>
      </p:nvGrpSpPr>
      <p:grpSpPr>
        <a:xfrm>
          <a:off x="0" y="0"/>
          <a:ext cx="0" cy="0"/>
          <a:chOff x="0" y="0"/>
          <a:chExt cx="0" cy="0"/>
        </a:xfrm>
      </p:grpSpPr>
      <p:pic>
        <p:nvPicPr>
          <p:cNvPr id="153" name="Google Shape;153;p17"/>
          <p:cNvPicPr preferRelativeResize="0"/>
          <p:nvPr/>
        </p:nvPicPr>
        <p:blipFill rotWithShape="1">
          <a:blip r:embed="rId3">
            <a:alphaModFix/>
          </a:blip>
          <a:srcRect b="11513" l="0" r="0" t="11513"/>
          <a:stretch/>
        </p:blipFill>
        <p:spPr>
          <a:xfrm>
            <a:off x="9144000" y="0"/>
            <a:ext cx="9144000" cy="10287000"/>
          </a:xfrm>
          <a:prstGeom prst="rect">
            <a:avLst/>
          </a:prstGeom>
          <a:noFill/>
          <a:ln>
            <a:noFill/>
          </a:ln>
        </p:spPr>
      </p:pic>
      <p:pic>
        <p:nvPicPr>
          <p:cNvPr id="154" name="Google Shape;154;p17"/>
          <p:cNvPicPr preferRelativeResize="0"/>
          <p:nvPr/>
        </p:nvPicPr>
        <p:blipFill rotWithShape="1">
          <a:blip r:embed="rId4">
            <a:alphaModFix/>
          </a:blip>
          <a:srcRect b="0" l="0" r="0" t="8933"/>
          <a:stretch/>
        </p:blipFill>
        <p:spPr>
          <a:xfrm>
            <a:off x="9552225" y="650000"/>
            <a:ext cx="8304875" cy="8987000"/>
          </a:xfrm>
          <a:prstGeom prst="rect">
            <a:avLst/>
          </a:prstGeom>
          <a:noFill/>
          <a:ln>
            <a:noFill/>
          </a:ln>
        </p:spPr>
      </p:pic>
      <p:sp>
        <p:nvSpPr>
          <p:cNvPr id="155" name="Google Shape;155;p17"/>
          <p:cNvSpPr txBox="1"/>
          <p:nvPr/>
        </p:nvSpPr>
        <p:spPr>
          <a:xfrm>
            <a:off x="1017400" y="1549125"/>
            <a:ext cx="7743600" cy="124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200">
                <a:solidFill>
                  <a:schemeClr val="lt2"/>
                </a:solidFill>
                <a:latin typeface="Times New Roman"/>
                <a:ea typeface="Times New Roman"/>
                <a:cs typeface="Times New Roman"/>
                <a:sym typeface="Times New Roman"/>
              </a:rPr>
              <a:t>Methodology</a:t>
            </a:r>
            <a:endParaRPr b="1" sz="5200">
              <a:solidFill>
                <a:schemeClr val="lt2"/>
              </a:solidFill>
              <a:latin typeface="Times New Roman"/>
              <a:ea typeface="Times New Roman"/>
              <a:cs typeface="Times New Roman"/>
              <a:sym typeface="Times New Roman"/>
            </a:endParaRPr>
          </a:p>
        </p:txBody>
      </p:sp>
      <p:sp>
        <p:nvSpPr>
          <p:cNvPr id="156" name="Google Shape;156;p17"/>
          <p:cNvSpPr txBox="1"/>
          <p:nvPr/>
        </p:nvSpPr>
        <p:spPr>
          <a:xfrm>
            <a:off x="532250" y="2524650"/>
            <a:ext cx="8304900" cy="66318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900"/>
              </a:spcBef>
              <a:spcAft>
                <a:spcPts val="0"/>
              </a:spcAft>
              <a:buNone/>
            </a:pPr>
            <a:r>
              <a:rPr lang="en-US" sz="2800">
                <a:solidFill>
                  <a:schemeClr val="lt1"/>
                </a:solidFill>
                <a:latin typeface="Times New Roman"/>
                <a:ea typeface="Times New Roman"/>
                <a:cs typeface="Times New Roman"/>
                <a:sym typeface="Times New Roman"/>
              </a:rPr>
              <a:t>The paper adopts a data-driven and deep learning-based approach to build the BAT-KBQA framework. It uses a pre-trained BERT model as the backbone of the framework and fine-tunes it on different subtasks of </a:t>
            </a:r>
            <a:endParaRPr sz="2800">
              <a:solidFill>
                <a:schemeClr val="lt1"/>
              </a:solidFill>
              <a:latin typeface="Times New Roman"/>
              <a:ea typeface="Times New Roman"/>
              <a:cs typeface="Times New Roman"/>
              <a:sym typeface="Times New Roman"/>
            </a:endParaRPr>
          </a:p>
          <a:p>
            <a:pPr indent="0" lvl="0" marL="457200" rtl="0" algn="l">
              <a:lnSpc>
                <a:spcPct val="150000"/>
              </a:lnSpc>
              <a:spcBef>
                <a:spcPts val="900"/>
              </a:spcBef>
              <a:spcAft>
                <a:spcPts val="0"/>
              </a:spcAft>
              <a:buNone/>
            </a:pPr>
            <a:r>
              <a:rPr lang="en-US" sz="2800">
                <a:solidFill>
                  <a:schemeClr val="lt1"/>
                </a:solidFill>
                <a:latin typeface="Times New Roman"/>
                <a:ea typeface="Times New Roman"/>
                <a:cs typeface="Times New Roman"/>
                <a:sym typeface="Times New Roman"/>
              </a:rPr>
              <a:t>Chinese knowledge base question answering.</a:t>
            </a:r>
            <a:endParaRPr sz="2800">
              <a:solidFill>
                <a:schemeClr val="lt1"/>
              </a:solidFill>
              <a:latin typeface="Noto Sans"/>
              <a:ea typeface="Noto Sans"/>
              <a:cs typeface="Noto Sans"/>
              <a:sym typeface="Noto Sans"/>
            </a:endParaRPr>
          </a:p>
        </p:txBody>
      </p:sp>
      <p:sp>
        <p:nvSpPr>
          <p:cNvPr id="157" name="Google Shape;157;p17"/>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grpSp>
        <p:nvGrpSpPr>
          <p:cNvPr id="162" name="Google Shape;162;p18"/>
          <p:cNvGrpSpPr/>
          <p:nvPr/>
        </p:nvGrpSpPr>
        <p:grpSpPr>
          <a:xfrm>
            <a:off x="0" y="0"/>
            <a:ext cx="18288000" cy="10287000"/>
            <a:chOff x="0" y="0"/>
            <a:chExt cx="24384000" cy="13716000"/>
          </a:xfrm>
        </p:grpSpPr>
        <p:sp>
          <p:nvSpPr>
            <p:cNvPr id="163" name="Google Shape;163;p18"/>
            <p:cNvSpPr/>
            <p:nvPr/>
          </p:nvSpPr>
          <p:spPr>
            <a:xfrm rot="5400000">
              <a:off x="8503696" y="-8503696"/>
              <a:ext cx="7376608" cy="24384000"/>
            </a:xfrm>
            <a:custGeom>
              <a:rect b="b" l="l" r="r" t="t"/>
              <a:pathLst>
                <a:path extrusionOk="0" h="24384000" w="7376608">
                  <a:moveTo>
                    <a:pt x="0" y="0"/>
                  </a:moveTo>
                  <a:lnTo>
                    <a:pt x="7376608" y="0"/>
                  </a:lnTo>
                  <a:lnTo>
                    <a:pt x="7376608" y="24384000"/>
                  </a:lnTo>
                  <a:lnTo>
                    <a:pt x="0" y="24384000"/>
                  </a:lnTo>
                  <a:lnTo>
                    <a:pt x="0" y="0"/>
                  </a:lnTo>
                  <a:close/>
                </a:path>
              </a:pathLst>
            </a:custGeom>
            <a:blipFill rotWithShape="1">
              <a:blip r:embed="rId3">
                <a:alphaModFix/>
              </a:blip>
              <a:stretch>
                <a:fillRect b="0" l="-25548" r="-205007" t="0"/>
              </a:stretch>
            </a:blipFill>
            <a:ln>
              <a:noFill/>
            </a:ln>
          </p:spPr>
        </p:sp>
        <p:sp>
          <p:nvSpPr>
            <p:cNvPr id="164" name="Google Shape;164;p18"/>
            <p:cNvSpPr/>
            <p:nvPr/>
          </p:nvSpPr>
          <p:spPr>
            <a:xfrm flipH="1" rot="5400000">
              <a:off x="9022304" y="-1645696"/>
              <a:ext cx="6339392" cy="24384000"/>
            </a:xfrm>
            <a:custGeom>
              <a:rect b="b" l="l" r="r" t="t"/>
              <a:pathLst>
                <a:path extrusionOk="0" h="24384000" w="6339392">
                  <a:moveTo>
                    <a:pt x="0" y="24384000"/>
                  </a:moveTo>
                  <a:lnTo>
                    <a:pt x="6339392" y="24384000"/>
                  </a:lnTo>
                  <a:lnTo>
                    <a:pt x="6339392" y="0"/>
                  </a:lnTo>
                  <a:lnTo>
                    <a:pt x="0" y="0"/>
                  </a:lnTo>
                  <a:lnTo>
                    <a:pt x="0" y="24384000"/>
                  </a:lnTo>
                  <a:close/>
                </a:path>
              </a:pathLst>
            </a:custGeom>
            <a:blipFill rotWithShape="1">
              <a:blip r:embed="rId3">
                <a:alphaModFix/>
              </a:blip>
              <a:stretch>
                <a:fillRect b="0" l="-29726" r="-254888" t="0"/>
              </a:stretch>
            </a:blipFill>
            <a:ln>
              <a:noFill/>
            </a:ln>
          </p:spPr>
        </p:sp>
      </p:grpSp>
      <p:grpSp>
        <p:nvGrpSpPr>
          <p:cNvPr id="165" name="Google Shape;165;p18"/>
          <p:cNvGrpSpPr/>
          <p:nvPr/>
        </p:nvGrpSpPr>
        <p:grpSpPr>
          <a:xfrm>
            <a:off x="770278" y="798032"/>
            <a:ext cx="16771083" cy="8774008"/>
            <a:chOff x="0" y="-47625"/>
            <a:chExt cx="4417075" cy="2310850"/>
          </a:xfrm>
        </p:grpSpPr>
        <p:sp>
          <p:nvSpPr>
            <p:cNvPr id="166" name="Google Shape;166;p18"/>
            <p:cNvSpPr/>
            <p:nvPr/>
          </p:nvSpPr>
          <p:spPr>
            <a:xfrm>
              <a:off x="0" y="0"/>
              <a:ext cx="4417075" cy="2263225"/>
            </a:xfrm>
            <a:custGeom>
              <a:rect b="b" l="l" r="r" t="t"/>
              <a:pathLst>
                <a:path extrusionOk="0" h="2263225" w="4417075">
                  <a:moveTo>
                    <a:pt x="0" y="0"/>
                  </a:moveTo>
                  <a:lnTo>
                    <a:pt x="4417075" y="0"/>
                  </a:lnTo>
                  <a:lnTo>
                    <a:pt x="4417075" y="2263225"/>
                  </a:lnTo>
                  <a:lnTo>
                    <a:pt x="0" y="2263225"/>
                  </a:lnTo>
                  <a:close/>
                </a:path>
              </a:pathLst>
            </a:custGeom>
            <a:solidFill>
              <a:srgbClr val="0F1A38"/>
            </a:solidFill>
            <a:ln>
              <a:noFill/>
            </a:ln>
          </p:spPr>
        </p:sp>
        <p:sp>
          <p:nvSpPr>
            <p:cNvPr id="167" name="Google Shape;167;p18"/>
            <p:cNvSpPr txBox="1"/>
            <p:nvPr/>
          </p:nvSpPr>
          <p:spPr>
            <a:xfrm>
              <a:off x="0" y="-47625"/>
              <a:ext cx="812800" cy="860425"/>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68" name="Google Shape;168;p18"/>
          <p:cNvSpPr/>
          <p:nvPr/>
        </p:nvSpPr>
        <p:spPr>
          <a:xfrm>
            <a:off x="4930324" y="3635413"/>
            <a:ext cx="8427352" cy="2149221"/>
          </a:xfrm>
          <a:custGeom>
            <a:rect b="b" l="l" r="r" t="t"/>
            <a:pathLst>
              <a:path extrusionOk="0" h="566050" w="2219549">
                <a:moveTo>
                  <a:pt x="0" y="0"/>
                </a:moveTo>
                <a:lnTo>
                  <a:pt x="2219549" y="0"/>
                </a:lnTo>
                <a:lnTo>
                  <a:pt x="2219549" y="566050"/>
                </a:lnTo>
                <a:lnTo>
                  <a:pt x="0" y="566050"/>
                </a:lnTo>
                <a:close/>
              </a:path>
            </a:pathLst>
          </a:custGeom>
          <a:solidFill>
            <a:srgbClr val="000000">
              <a:alpha val="0"/>
            </a:srgbClr>
          </a:solidFill>
          <a:ln>
            <a:noFill/>
          </a:ln>
        </p:spPr>
      </p:sp>
      <p:sp>
        <p:nvSpPr>
          <p:cNvPr id="169" name="Google Shape;169;p18"/>
          <p:cNvSpPr/>
          <p:nvPr/>
        </p:nvSpPr>
        <p:spPr>
          <a:xfrm>
            <a:off x="4358480" y="3019785"/>
            <a:ext cx="1475595" cy="782066"/>
          </a:xfrm>
          <a:custGeom>
            <a:rect b="b" l="l" r="r" t="t"/>
            <a:pathLst>
              <a:path extrusionOk="0" h="782066" w="1475595">
                <a:moveTo>
                  <a:pt x="0" y="0"/>
                </a:moveTo>
                <a:lnTo>
                  <a:pt x="1475595" y="0"/>
                </a:lnTo>
                <a:lnTo>
                  <a:pt x="1475595" y="782066"/>
                </a:lnTo>
                <a:lnTo>
                  <a:pt x="0" y="782066"/>
                </a:lnTo>
                <a:lnTo>
                  <a:pt x="0" y="0"/>
                </a:lnTo>
                <a:close/>
              </a:path>
            </a:pathLst>
          </a:custGeom>
          <a:blipFill rotWithShape="1">
            <a:blip r:embed="rId4">
              <a:alphaModFix/>
            </a:blip>
            <a:stretch>
              <a:fillRect b="0" l="0" r="0" t="0"/>
            </a:stretch>
          </a:blipFill>
          <a:ln>
            <a:noFill/>
          </a:ln>
        </p:spPr>
      </p:sp>
      <p:grpSp>
        <p:nvGrpSpPr>
          <p:cNvPr id="170" name="Google Shape;170;p18"/>
          <p:cNvGrpSpPr/>
          <p:nvPr/>
        </p:nvGrpSpPr>
        <p:grpSpPr>
          <a:xfrm>
            <a:off x="1293927" y="1289398"/>
            <a:ext cx="15657436" cy="7789443"/>
            <a:chOff x="0" y="-47625"/>
            <a:chExt cx="4123742" cy="2051527"/>
          </a:xfrm>
        </p:grpSpPr>
        <p:sp>
          <p:nvSpPr>
            <p:cNvPr id="171" name="Google Shape;171;p18"/>
            <p:cNvSpPr/>
            <p:nvPr/>
          </p:nvSpPr>
          <p:spPr>
            <a:xfrm>
              <a:off x="0" y="0"/>
              <a:ext cx="4123742" cy="2003902"/>
            </a:xfrm>
            <a:custGeom>
              <a:rect b="b" l="l" r="r" t="t"/>
              <a:pathLst>
                <a:path extrusionOk="0" h="2003902" w="4123742">
                  <a:moveTo>
                    <a:pt x="0" y="0"/>
                  </a:moveTo>
                  <a:lnTo>
                    <a:pt x="4123742" y="0"/>
                  </a:lnTo>
                  <a:lnTo>
                    <a:pt x="4123742" y="2003902"/>
                  </a:lnTo>
                  <a:lnTo>
                    <a:pt x="0" y="2003902"/>
                  </a:lnTo>
                  <a:close/>
                </a:path>
              </a:pathLst>
            </a:custGeom>
            <a:solidFill>
              <a:srgbClr val="000000">
                <a:alpha val="0"/>
              </a:srgbClr>
            </a:solidFill>
            <a:ln cap="sq" cmpd="sng" w="38100">
              <a:solidFill>
                <a:srgbClr val="71CBEF"/>
              </a:solidFill>
              <a:prstDash val="solid"/>
              <a:miter lim="8000"/>
              <a:headEnd len="sm" w="sm" type="none"/>
              <a:tailEnd len="sm" w="sm" type="none"/>
            </a:ln>
          </p:spPr>
        </p:sp>
        <p:sp>
          <p:nvSpPr>
            <p:cNvPr id="172" name="Google Shape;172;p18"/>
            <p:cNvSpPr txBox="1"/>
            <p:nvPr/>
          </p:nvSpPr>
          <p:spPr>
            <a:xfrm>
              <a:off x="0" y="-47625"/>
              <a:ext cx="812700" cy="860400"/>
            </a:xfrm>
            <a:prstGeom prst="rect">
              <a:avLst/>
            </a:prstGeom>
            <a:noFill/>
            <a:ln>
              <a:noFill/>
            </a:ln>
          </p:spPr>
          <p:txBody>
            <a:bodyPr anchorCtr="0" anchor="ctr" bIns="50800" lIns="50800" spcFirstLastPara="1" rIns="50800" wrap="square" tIns="50800">
              <a:noAutofit/>
            </a:bodyPr>
            <a:lstStyle/>
            <a:p>
              <a:pPr indent="0" lvl="0" marL="0" marR="0" rtl="0" algn="ctr">
                <a:lnSpc>
                  <a:spcPct val="186611"/>
                </a:lnSpc>
                <a:spcBef>
                  <a:spcPts val="0"/>
                </a:spcBef>
                <a:spcAft>
                  <a:spcPts val="0"/>
                </a:spcAft>
                <a:buNone/>
              </a:pPr>
              <a:r>
                <a:t/>
              </a:r>
              <a:endParaRPr sz="1800">
                <a:solidFill>
                  <a:schemeClr val="dk1"/>
                </a:solidFill>
                <a:latin typeface="Calibri"/>
                <a:ea typeface="Calibri"/>
                <a:cs typeface="Calibri"/>
                <a:sym typeface="Calibri"/>
              </a:endParaRPr>
            </a:p>
          </p:txBody>
        </p:sp>
      </p:grpSp>
      <p:sp>
        <p:nvSpPr>
          <p:cNvPr id="173" name="Google Shape;173;p18"/>
          <p:cNvSpPr/>
          <p:nvPr/>
        </p:nvSpPr>
        <p:spPr>
          <a:xfrm>
            <a:off x="11574369" y="6720088"/>
            <a:ext cx="2389457" cy="1266412"/>
          </a:xfrm>
          <a:custGeom>
            <a:rect b="b" l="l" r="r" t="t"/>
            <a:pathLst>
              <a:path extrusionOk="0" h="1266412" w="2389457">
                <a:moveTo>
                  <a:pt x="0" y="0"/>
                </a:moveTo>
                <a:lnTo>
                  <a:pt x="2389456" y="0"/>
                </a:lnTo>
                <a:lnTo>
                  <a:pt x="2389456" y="1266412"/>
                </a:lnTo>
                <a:lnTo>
                  <a:pt x="0" y="1266412"/>
                </a:lnTo>
                <a:lnTo>
                  <a:pt x="0" y="0"/>
                </a:lnTo>
                <a:close/>
              </a:path>
            </a:pathLst>
          </a:custGeom>
          <a:blipFill rotWithShape="1">
            <a:blip r:embed="rId4">
              <a:alphaModFix/>
            </a:blip>
            <a:stretch>
              <a:fillRect b="0" l="0" r="0" t="0"/>
            </a:stretch>
          </a:blipFill>
          <a:ln>
            <a:noFill/>
          </a:ln>
        </p:spPr>
      </p:sp>
      <p:sp>
        <p:nvSpPr>
          <p:cNvPr id="174" name="Google Shape;174;p18"/>
          <p:cNvSpPr txBox="1"/>
          <p:nvPr/>
        </p:nvSpPr>
        <p:spPr>
          <a:xfrm>
            <a:off x="6104375" y="3019775"/>
            <a:ext cx="8723100" cy="111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lt1"/>
                </a:solidFill>
                <a:latin typeface="Times New Roman"/>
                <a:ea typeface="Times New Roman"/>
                <a:cs typeface="Times New Roman"/>
                <a:sym typeface="Times New Roman"/>
              </a:rPr>
              <a:t>Conclusion</a:t>
            </a:r>
            <a:endParaRPr b="1" sz="5000">
              <a:solidFill>
                <a:schemeClr val="lt1"/>
              </a:solidFill>
              <a:latin typeface="Times New Roman"/>
              <a:ea typeface="Times New Roman"/>
              <a:cs typeface="Times New Roman"/>
              <a:sym typeface="Times New Roman"/>
            </a:endParaRPr>
          </a:p>
        </p:txBody>
      </p:sp>
      <p:sp>
        <p:nvSpPr>
          <p:cNvPr id="175" name="Google Shape;175;p18"/>
          <p:cNvSpPr txBox="1"/>
          <p:nvPr/>
        </p:nvSpPr>
        <p:spPr>
          <a:xfrm>
            <a:off x="4389875" y="4163775"/>
            <a:ext cx="10437600" cy="24678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900"/>
              </a:spcBef>
              <a:spcAft>
                <a:spcPts val="0"/>
              </a:spcAft>
              <a:buNone/>
            </a:pPr>
            <a:r>
              <a:rPr lang="en-US" sz="2500">
                <a:solidFill>
                  <a:schemeClr val="lt1"/>
                </a:solidFill>
                <a:latin typeface="Times New Roman"/>
                <a:ea typeface="Times New Roman"/>
                <a:cs typeface="Times New Roman"/>
                <a:sym typeface="Times New Roman"/>
              </a:rPr>
              <a:t>The paper concludes that the proposed BAT-KBQA framework can effectively improve the accuracy of Chinese knowledge base question answering by using transfer learning and BERT.</a:t>
            </a:r>
            <a:endParaRPr sz="2500">
              <a:solidFill>
                <a:schemeClr val="lt1"/>
              </a:solidFill>
              <a:latin typeface="Noto Sans"/>
              <a:ea typeface="Noto Sans"/>
              <a:cs typeface="Noto Sans"/>
              <a:sym typeface="Noto Sans"/>
            </a:endParaRPr>
          </a:p>
        </p:txBody>
      </p:sp>
      <p:sp>
        <p:nvSpPr>
          <p:cNvPr id="176" name="Google Shape;176;p18"/>
          <p:cNvSpPr txBox="1"/>
          <p:nvPr>
            <p:ph idx="12" type="sldNum"/>
          </p:nvPr>
        </p:nvSpPr>
        <p:spPr>
          <a:xfrm>
            <a:off x="17113568" y="9499702"/>
            <a:ext cx="1097400" cy="787500"/>
          </a:xfrm>
          <a:prstGeom prst="rect">
            <a:avLst/>
          </a:prstGeom>
        </p:spPr>
        <p:txBody>
          <a:bodyPr anchorCtr="0" anchor="t" bIns="167625" lIns="167625" spcFirstLastPara="1" rIns="167625" wrap="square" tIns="1676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Cyber-Futuristic AI Technology Thesis Defense">
  <a:themeElements>
    <a:clrScheme name="Office">
      <a:dk1>
        <a:srgbClr val="0F1A38"/>
      </a:dk1>
      <a:lt1>
        <a:srgbClr val="FFFFFF"/>
      </a:lt1>
      <a:dk2>
        <a:srgbClr val="2D5B8F"/>
      </a:dk2>
      <a:lt2>
        <a:srgbClr val="71CBEF"/>
      </a:lt2>
      <a:accent1>
        <a:srgbClr val="0F1A38"/>
      </a:accent1>
      <a:accent2>
        <a:srgbClr val="2D5B8F"/>
      </a:accent2>
      <a:accent3>
        <a:srgbClr val="71CBEF"/>
      </a:accent3>
      <a:accent4>
        <a:srgbClr val="888888"/>
      </a:accent4>
      <a:accent5>
        <a:srgbClr val="FFFFFF"/>
      </a:accent5>
      <a:accent6>
        <a:srgbClr val="2D5B8F"/>
      </a:accent6>
      <a:hlink>
        <a:srgbClr val="FFFF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